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Economica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  <p:embeddedFont>
      <p:font typeface="Fira Sans Extra Condensed Medium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.fntdata"/><Relationship Id="rId42" Type="http://schemas.openxmlformats.org/officeDocument/2006/relationships/font" Target="fonts/Economica-boldItalic.fntdata"/><Relationship Id="rId41" Type="http://schemas.openxmlformats.org/officeDocument/2006/relationships/font" Target="fonts/Economica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Economica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ExtraCondensedMedium-regular.fntdata"/><Relationship Id="rId50" Type="http://schemas.openxmlformats.org/officeDocument/2006/relationships/font" Target="fonts/LatoLight-boldItalic.fntdata"/><Relationship Id="rId53" Type="http://schemas.openxmlformats.org/officeDocument/2006/relationships/font" Target="fonts/FiraSansExtraCondensedMedium-italic.fntdata"/><Relationship Id="rId52" Type="http://schemas.openxmlformats.org/officeDocument/2006/relationships/font" Target="fonts/FiraSansExtraCondensedMedium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FiraSansExtraCondensedMedium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563d59f7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563d59f7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563d59f7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563d59f7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46511fbb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a46511fbb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563d59f7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563d59f7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46511fbb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a46511fbb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a46511fbb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a46511fbb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5095d0d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a5095d0d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2dff3748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a2dff3748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a46511fbb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a46511fbb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a5095d0d9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a5095d0d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6200d25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6200d25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563d59f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563d59f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a6200d25c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a6200d25c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46511fbb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a46511fbb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a6200d25ca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a6200d25ca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a5095d0d9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a5095d0d9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a6200d25ca_2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a6200d25ca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a6200d25ca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a6200d25ca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a8b117dd3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a8b117dd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a8b117dd3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a8b117dd3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a6200d25ca_2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a6200d25ca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a6200d25ca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a6200d25ca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6200d25ca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a6200d25ca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aa552485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aa552485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aa552485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aa552485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aa5524853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aa5524853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aa552485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aa552485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563d59f7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6563d59f7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0801d671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0801d671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563d59f7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563d59f7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2dff3748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2dff3748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563d59f7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563d59f7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46511fb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46511fb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c8106884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0c810688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19000" y="1424750"/>
            <a:ext cx="23394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2"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>
            <a:off x="1564750" y="1911546"/>
            <a:ext cx="1647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1"/>
          <p:cNvSpPr txBox="1"/>
          <p:nvPr>
            <p:ph hasCustomPrompt="1" idx="3" type="title"/>
          </p:nvPr>
        </p:nvSpPr>
        <p:spPr>
          <a:xfrm>
            <a:off x="1219000" y="2434641"/>
            <a:ext cx="23394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4" type="subTitle"/>
          </p:nvPr>
        </p:nvSpPr>
        <p:spPr>
          <a:xfrm>
            <a:off x="1564750" y="2921437"/>
            <a:ext cx="1647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1"/>
          <p:cNvSpPr txBox="1"/>
          <p:nvPr>
            <p:ph hasCustomPrompt="1" idx="5" type="title"/>
          </p:nvPr>
        </p:nvSpPr>
        <p:spPr>
          <a:xfrm>
            <a:off x="1219000" y="3444532"/>
            <a:ext cx="23394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6" type="subTitle"/>
          </p:nvPr>
        </p:nvSpPr>
        <p:spPr>
          <a:xfrm>
            <a:off x="1564750" y="3931328"/>
            <a:ext cx="1647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idx="1" type="subTitle"/>
          </p:nvPr>
        </p:nvSpPr>
        <p:spPr>
          <a:xfrm>
            <a:off x="1311004" y="3569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2" type="subTitle"/>
          </p:nvPr>
        </p:nvSpPr>
        <p:spPr>
          <a:xfrm>
            <a:off x="3673231" y="3206993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3" type="subTitle"/>
          </p:nvPr>
        </p:nvSpPr>
        <p:spPr>
          <a:xfrm>
            <a:off x="5990071" y="355906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4" type="subTitle"/>
          </p:nvPr>
        </p:nvSpPr>
        <p:spPr>
          <a:xfrm>
            <a:off x="1609025" y="2632700"/>
            <a:ext cx="12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5" type="subTitle"/>
          </p:nvPr>
        </p:nvSpPr>
        <p:spPr>
          <a:xfrm>
            <a:off x="3673231" y="2158801"/>
            <a:ext cx="181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6" type="subTitle"/>
          </p:nvPr>
        </p:nvSpPr>
        <p:spPr>
          <a:xfrm>
            <a:off x="6202540" y="2617715"/>
            <a:ext cx="14679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4097251" y="1359073"/>
            <a:ext cx="168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299600" y="1761048"/>
            <a:ext cx="1483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2" type="title"/>
          </p:nvPr>
        </p:nvSpPr>
        <p:spPr>
          <a:xfrm>
            <a:off x="5614677" y="1518450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3" type="ctrTitle"/>
          </p:nvPr>
        </p:nvSpPr>
        <p:spPr>
          <a:xfrm>
            <a:off x="4372776" y="3631918"/>
            <a:ext cx="1377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4" type="subTitle"/>
          </p:nvPr>
        </p:nvSpPr>
        <p:spPr>
          <a:xfrm>
            <a:off x="4366726" y="4032151"/>
            <a:ext cx="1441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5" type="title"/>
          </p:nvPr>
        </p:nvSpPr>
        <p:spPr>
          <a:xfrm>
            <a:off x="5614677" y="2659574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6" type="ctrTitle"/>
          </p:nvPr>
        </p:nvSpPr>
        <p:spPr>
          <a:xfrm>
            <a:off x="6696247" y="2455700"/>
            <a:ext cx="16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7" type="subTitle"/>
          </p:nvPr>
        </p:nvSpPr>
        <p:spPr>
          <a:xfrm>
            <a:off x="6676267" y="2853909"/>
            <a:ext cx="1483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8" type="title"/>
          </p:nvPr>
        </p:nvSpPr>
        <p:spPr>
          <a:xfrm>
            <a:off x="5614677" y="3800697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9" type="ctrTitle"/>
          </p:nvPr>
        </p:nvSpPr>
        <p:spPr>
          <a:xfrm>
            <a:off x="5136200" y="218975"/>
            <a:ext cx="2171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599375" y="2132550"/>
            <a:ext cx="19452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2" type="ctrTitle"/>
          </p:nvPr>
        </p:nvSpPr>
        <p:spPr>
          <a:xfrm>
            <a:off x="6483022" y="198080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483022" y="239551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3" type="title"/>
          </p:nvPr>
        </p:nvSpPr>
        <p:spPr>
          <a:xfrm>
            <a:off x="5544574" y="22828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4" type="ctrTitle"/>
          </p:nvPr>
        </p:nvSpPr>
        <p:spPr>
          <a:xfrm>
            <a:off x="218772" y="2021734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5" type="subTitle"/>
          </p:nvPr>
        </p:nvSpPr>
        <p:spPr>
          <a:xfrm>
            <a:off x="564072" y="2436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hasCustomPrompt="1" idx="6" type="title"/>
          </p:nvPr>
        </p:nvSpPr>
        <p:spPr>
          <a:xfrm>
            <a:off x="2728593" y="2282850"/>
            <a:ext cx="706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335550" y="3761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2" type="title"/>
          </p:nvPr>
        </p:nvSpPr>
        <p:spPr>
          <a:xfrm>
            <a:off x="1477609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1477609" y="2040204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5"/>
          <p:cNvSpPr txBox="1"/>
          <p:nvPr>
            <p:ph idx="3" type="title"/>
          </p:nvPr>
        </p:nvSpPr>
        <p:spPr>
          <a:xfrm>
            <a:off x="4039391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15"/>
          <p:cNvSpPr txBox="1"/>
          <p:nvPr>
            <p:ph idx="4" type="subTitle"/>
          </p:nvPr>
        </p:nvSpPr>
        <p:spPr>
          <a:xfrm>
            <a:off x="4039391" y="2040204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5"/>
          <p:cNvSpPr txBox="1"/>
          <p:nvPr>
            <p:ph idx="5" type="title"/>
          </p:nvPr>
        </p:nvSpPr>
        <p:spPr>
          <a:xfrm>
            <a:off x="6591624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5"/>
          <p:cNvSpPr txBox="1"/>
          <p:nvPr>
            <p:ph idx="6" type="subTitle"/>
          </p:nvPr>
        </p:nvSpPr>
        <p:spPr>
          <a:xfrm>
            <a:off x="6591624" y="2040204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5"/>
          <p:cNvSpPr txBox="1"/>
          <p:nvPr>
            <p:ph idx="7" type="title"/>
          </p:nvPr>
        </p:nvSpPr>
        <p:spPr>
          <a:xfrm>
            <a:off x="1477609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" name="Google Shape;80;p15"/>
          <p:cNvSpPr txBox="1"/>
          <p:nvPr>
            <p:ph idx="8" type="subTitle"/>
          </p:nvPr>
        </p:nvSpPr>
        <p:spPr>
          <a:xfrm>
            <a:off x="1477609" y="3408591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5"/>
          <p:cNvSpPr txBox="1"/>
          <p:nvPr>
            <p:ph idx="9" type="title"/>
          </p:nvPr>
        </p:nvSpPr>
        <p:spPr>
          <a:xfrm>
            <a:off x="4039391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" name="Google Shape;82;p15"/>
          <p:cNvSpPr txBox="1"/>
          <p:nvPr>
            <p:ph idx="13" type="subTitle"/>
          </p:nvPr>
        </p:nvSpPr>
        <p:spPr>
          <a:xfrm>
            <a:off x="4039391" y="3408591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3" name="Google Shape;83;p15"/>
          <p:cNvSpPr txBox="1"/>
          <p:nvPr>
            <p:ph idx="14" type="title"/>
          </p:nvPr>
        </p:nvSpPr>
        <p:spPr>
          <a:xfrm>
            <a:off x="6591624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" name="Google Shape;84;p15"/>
          <p:cNvSpPr txBox="1"/>
          <p:nvPr>
            <p:ph idx="15" type="subTitle"/>
          </p:nvPr>
        </p:nvSpPr>
        <p:spPr>
          <a:xfrm>
            <a:off x="6591624" y="3408591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335550" y="3761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2" type="title"/>
          </p:nvPr>
        </p:nvSpPr>
        <p:spPr>
          <a:xfrm>
            <a:off x="1813550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1492550" y="2047675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6"/>
          <p:cNvSpPr txBox="1"/>
          <p:nvPr>
            <p:ph idx="3" type="title"/>
          </p:nvPr>
        </p:nvSpPr>
        <p:spPr>
          <a:xfrm>
            <a:off x="5871630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6"/>
          <p:cNvSpPr txBox="1"/>
          <p:nvPr>
            <p:ph idx="4" type="subTitle"/>
          </p:nvPr>
        </p:nvSpPr>
        <p:spPr>
          <a:xfrm>
            <a:off x="5871630" y="2047675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5" type="title"/>
          </p:nvPr>
        </p:nvSpPr>
        <p:spPr>
          <a:xfrm>
            <a:off x="1813550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2" name="Google Shape;92;p16"/>
          <p:cNvSpPr txBox="1"/>
          <p:nvPr>
            <p:ph idx="6" type="subTitle"/>
          </p:nvPr>
        </p:nvSpPr>
        <p:spPr>
          <a:xfrm>
            <a:off x="1492550" y="3410027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6"/>
          <p:cNvSpPr txBox="1"/>
          <p:nvPr>
            <p:ph idx="7" type="title"/>
          </p:nvPr>
        </p:nvSpPr>
        <p:spPr>
          <a:xfrm>
            <a:off x="5871630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" name="Google Shape;94;p16"/>
          <p:cNvSpPr txBox="1"/>
          <p:nvPr>
            <p:ph idx="8" type="subTitle"/>
          </p:nvPr>
        </p:nvSpPr>
        <p:spPr>
          <a:xfrm>
            <a:off x="5871630" y="3410027"/>
            <a:ext cx="1760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937700" y="1453708"/>
            <a:ext cx="72687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6948900" y="954825"/>
            <a:ext cx="14121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40200" y="24289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40200" y="3846400"/>
            <a:ext cx="2210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-358269" y="849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4448947" y="3060600"/>
            <a:ext cx="40452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1"/>
          <p:cNvSpPr txBox="1"/>
          <p:nvPr/>
        </p:nvSpPr>
        <p:spPr>
          <a:xfrm>
            <a:off x="5545725" y="3663154"/>
            <a:ext cx="29604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TITLE_ONLY_1_1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5460250" y="369556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2212900" y="1966650"/>
            <a:ext cx="47181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621913" y="363230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title"/>
          </p:nvPr>
        </p:nvSpPr>
        <p:spPr>
          <a:xfrm>
            <a:off x="5475190" y="4162984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617607" y="1150132"/>
            <a:ext cx="3258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4423475" y="3043175"/>
            <a:ext cx="40452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799357" y="228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799357" y="1537475"/>
            <a:ext cx="2808000" cy="31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113100" y="849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113100" y="19357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3416688" y="2846850"/>
            <a:ext cx="2310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35" name="Google Shape;35;p10"/>
          <p:cNvSpPr txBox="1"/>
          <p:nvPr>
            <p:ph type="ctrTitle"/>
          </p:nvPr>
        </p:nvSpPr>
        <p:spPr>
          <a:xfrm>
            <a:off x="2843538" y="1966650"/>
            <a:ext cx="34569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ctrTitle"/>
          </p:nvPr>
        </p:nvSpPr>
        <p:spPr>
          <a:xfrm>
            <a:off x="2978925" y="1425825"/>
            <a:ext cx="5818800" cy="118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HONEYNETS</a:t>
            </a:r>
            <a:r>
              <a:rPr lang="en"/>
              <a:t> &amp; HONEYPOTS</a:t>
            </a:r>
            <a:endParaRPr/>
          </a:p>
        </p:txBody>
      </p:sp>
      <p:sp>
        <p:nvSpPr>
          <p:cNvPr id="120" name="Google Shape;120;p27"/>
          <p:cNvSpPr txBox="1"/>
          <p:nvPr>
            <p:ph idx="1" type="subTitle"/>
          </p:nvPr>
        </p:nvSpPr>
        <p:spPr>
          <a:xfrm>
            <a:off x="6685313" y="2633450"/>
            <a:ext cx="1414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Amna Khdair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Hala Abdul jalil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/>
          <p:nvPr/>
        </p:nvSpPr>
        <p:spPr>
          <a:xfrm>
            <a:off x="6619036" y="3446870"/>
            <a:ext cx="1546769" cy="279991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/>
          <p:nvPr/>
        </p:nvSpPr>
        <p:spPr>
          <a:xfrm flipH="1">
            <a:off x="5915988" y="2778763"/>
            <a:ext cx="2074738" cy="1689412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/>
          <p:nvPr/>
        </p:nvSpPr>
        <p:spPr>
          <a:xfrm flipH="1">
            <a:off x="4289272" y="1221575"/>
            <a:ext cx="2682003" cy="2360524"/>
          </a:xfrm>
          <a:custGeom>
            <a:rect b="b" l="l" r="r" t="t"/>
            <a:pathLst>
              <a:path extrusionOk="0" h="50027" w="5778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/>
          <p:nvPr/>
        </p:nvSpPr>
        <p:spPr>
          <a:xfrm>
            <a:off x="1503275" y="1644075"/>
            <a:ext cx="2786007" cy="2525863"/>
          </a:xfrm>
          <a:custGeom>
            <a:rect b="b" l="l" r="r" t="t"/>
            <a:pathLst>
              <a:path extrusionOk="0" h="50027" w="5778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/>
          <p:nvPr/>
        </p:nvSpPr>
        <p:spPr>
          <a:xfrm flipH="1">
            <a:off x="734851" y="707225"/>
            <a:ext cx="2029823" cy="1773832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/>
        </p:nvSpPr>
        <p:spPr>
          <a:xfrm>
            <a:off x="1598925" y="2544800"/>
            <a:ext cx="2594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The narratives of Cliff Stoll and the Cuckoo's Egg.</a:t>
            </a:r>
            <a:endParaRPr sz="25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4500475" y="1732250"/>
            <a:ext cx="2287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Bill Cheswick noticed an intruder on one of his machines</a:t>
            </a:r>
            <a:endParaRPr sz="25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/>
          <p:nvPr/>
        </p:nvSpPr>
        <p:spPr>
          <a:xfrm>
            <a:off x="634138" y="165350"/>
            <a:ext cx="2736589" cy="2880836"/>
          </a:xfrm>
          <a:custGeom>
            <a:rect b="b" l="l" r="r" t="t"/>
            <a:pathLst>
              <a:path extrusionOk="0" h="63152" w="54814">
                <a:moveTo>
                  <a:pt x="27510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10" y="1"/>
                </a:ln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/>
          <p:nvPr/>
        </p:nvSpPr>
        <p:spPr>
          <a:xfrm>
            <a:off x="198150" y="1604896"/>
            <a:ext cx="3576827" cy="1881585"/>
          </a:xfrm>
          <a:custGeom>
            <a:rect b="b" l="l" r="r" t="t"/>
            <a:pathLst>
              <a:path extrusionOk="0" h="41247" w="71644">
                <a:moveTo>
                  <a:pt x="71182" y="1"/>
                </a:moveTo>
                <a:lnTo>
                  <a:pt x="71096" y="20265"/>
                </a:lnTo>
                <a:lnTo>
                  <a:pt x="35848" y="40785"/>
                </a:lnTo>
                <a:lnTo>
                  <a:pt x="479" y="20538"/>
                </a:lnTo>
                <a:lnTo>
                  <a:pt x="394" y="18"/>
                </a:lnTo>
                <a:lnTo>
                  <a:pt x="1" y="18"/>
                </a:lnTo>
                <a:lnTo>
                  <a:pt x="69" y="20760"/>
                </a:lnTo>
                <a:lnTo>
                  <a:pt x="172" y="20829"/>
                </a:lnTo>
                <a:lnTo>
                  <a:pt x="35865" y="41247"/>
                </a:lnTo>
                <a:lnTo>
                  <a:pt x="35967" y="41195"/>
                </a:lnTo>
                <a:lnTo>
                  <a:pt x="71250" y="20641"/>
                </a:lnTo>
                <a:lnTo>
                  <a:pt x="71250" y="20760"/>
                </a:lnTo>
                <a:lnTo>
                  <a:pt x="71643" y="20453"/>
                </a:lnTo>
                <a:lnTo>
                  <a:pt x="715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/>
        </p:nvSpPr>
        <p:spPr>
          <a:xfrm>
            <a:off x="492267" y="820807"/>
            <a:ext cx="298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The Emergence of the Deception Kit by Fred Cohen (1998).</a:t>
            </a:r>
            <a:endParaRPr sz="30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4569725" y="891400"/>
            <a:ext cx="3381202" cy="3720442"/>
          </a:xfrm>
          <a:custGeom>
            <a:rect b="b" l="l" r="r" t="t"/>
            <a:pathLst>
              <a:path extrusionOk="0" h="63152" w="54814">
                <a:moveTo>
                  <a:pt x="27510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10" y="1"/>
                </a:ln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/>
          <p:nvPr/>
        </p:nvSpPr>
        <p:spPr>
          <a:xfrm>
            <a:off x="4068874" y="3021034"/>
            <a:ext cx="4325686" cy="2076580"/>
          </a:xfrm>
          <a:custGeom>
            <a:rect b="b" l="l" r="r" t="t"/>
            <a:pathLst>
              <a:path extrusionOk="0" h="41247" w="71644">
                <a:moveTo>
                  <a:pt x="71182" y="1"/>
                </a:moveTo>
                <a:lnTo>
                  <a:pt x="71096" y="20265"/>
                </a:lnTo>
                <a:lnTo>
                  <a:pt x="35848" y="40785"/>
                </a:lnTo>
                <a:lnTo>
                  <a:pt x="479" y="20538"/>
                </a:lnTo>
                <a:lnTo>
                  <a:pt x="394" y="18"/>
                </a:lnTo>
                <a:lnTo>
                  <a:pt x="1" y="18"/>
                </a:lnTo>
                <a:lnTo>
                  <a:pt x="69" y="20760"/>
                </a:lnTo>
                <a:lnTo>
                  <a:pt x="172" y="20829"/>
                </a:lnTo>
                <a:lnTo>
                  <a:pt x="35865" y="41247"/>
                </a:lnTo>
                <a:lnTo>
                  <a:pt x="35967" y="41195"/>
                </a:lnTo>
                <a:lnTo>
                  <a:pt x="71250" y="20641"/>
                </a:lnTo>
                <a:lnTo>
                  <a:pt x="71250" y="20760"/>
                </a:lnTo>
                <a:lnTo>
                  <a:pt x="71643" y="20453"/>
                </a:lnTo>
                <a:lnTo>
                  <a:pt x="715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/>
        </p:nvSpPr>
        <p:spPr>
          <a:xfrm>
            <a:off x="4281400" y="1604901"/>
            <a:ext cx="3900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A new group that called themselves the Honeynet Project Founded by former Army tank officer Lance Spitzner.</a:t>
            </a:r>
            <a:endParaRPr sz="30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525" y="0"/>
            <a:ext cx="4790399" cy="5143500"/>
          </a:xfrm>
          <a:prstGeom prst="rect">
            <a:avLst/>
          </a:prstGeom>
          <a:noFill/>
          <a:ln cap="flat" cmpd="sng" w="9525">
            <a:solidFill>
              <a:srgbClr val="97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38"/>
          <p:cNvSpPr/>
          <p:nvPr/>
        </p:nvSpPr>
        <p:spPr>
          <a:xfrm>
            <a:off x="0" y="-25"/>
            <a:ext cx="6943527" cy="5143577"/>
          </a:xfrm>
          <a:custGeom>
            <a:rect b="b" l="l" r="r" t="t"/>
            <a:pathLst>
              <a:path extrusionOk="0" h="208855" w="277880">
                <a:moveTo>
                  <a:pt x="271651" y="200879"/>
                </a:moveTo>
                <a:lnTo>
                  <a:pt x="277879" y="190091"/>
                </a:lnTo>
                <a:lnTo>
                  <a:pt x="271852" y="179658"/>
                </a:lnTo>
                <a:lnTo>
                  <a:pt x="259518" y="179658"/>
                </a:lnTo>
                <a:lnTo>
                  <a:pt x="253289" y="190447"/>
                </a:lnTo>
                <a:lnTo>
                  <a:pt x="240739" y="190447"/>
                </a:lnTo>
                <a:lnTo>
                  <a:pt x="234464" y="179581"/>
                </a:lnTo>
                <a:lnTo>
                  <a:pt x="240708" y="168778"/>
                </a:lnTo>
                <a:lnTo>
                  <a:pt x="234557" y="158098"/>
                </a:lnTo>
                <a:lnTo>
                  <a:pt x="234603" y="158020"/>
                </a:lnTo>
                <a:lnTo>
                  <a:pt x="222424" y="158020"/>
                </a:lnTo>
                <a:lnTo>
                  <a:pt x="216195" y="168808"/>
                </a:lnTo>
                <a:lnTo>
                  <a:pt x="203645" y="168808"/>
                </a:lnTo>
                <a:lnTo>
                  <a:pt x="197370" y="157943"/>
                </a:lnTo>
                <a:lnTo>
                  <a:pt x="203460" y="147418"/>
                </a:lnTo>
                <a:lnTo>
                  <a:pt x="197293" y="136738"/>
                </a:lnTo>
                <a:lnTo>
                  <a:pt x="197293" y="136738"/>
                </a:lnTo>
                <a:lnTo>
                  <a:pt x="184913" y="136738"/>
                </a:lnTo>
                <a:lnTo>
                  <a:pt x="178638" y="125872"/>
                </a:lnTo>
                <a:lnTo>
                  <a:pt x="184913" y="115007"/>
                </a:lnTo>
                <a:lnTo>
                  <a:pt x="197231" y="115007"/>
                </a:lnTo>
                <a:lnTo>
                  <a:pt x="203398" y="104311"/>
                </a:lnTo>
                <a:lnTo>
                  <a:pt x="197293" y="93709"/>
                </a:lnTo>
                <a:lnTo>
                  <a:pt x="184805" y="93709"/>
                </a:lnTo>
                <a:lnTo>
                  <a:pt x="178530" y="82843"/>
                </a:lnTo>
                <a:lnTo>
                  <a:pt x="184805" y="71962"/>
                </a:lnTo>
                <a:lnTo>
                  <a:pt x="197185" y="71962"/>
                </a:lnTo>
                <a:lnTo>
                  <a:pt x="197185" y="71962"/>
                </a:lnTo>
                <a:lnTo>
                  <a:pt x="203429" y="61159"/>
                </a:lnTo>
                <a:lnTo>
                  <a:pt x="197262" y="50494"/>
                </a:lnTo>
                <a:lnTo>
                  <a:pt x="203491" y="39721"/>
                </a:lnTo>
                <a:lnTo>
                  <a:pt x="197262" y="28933"/>
                </a:lnTo>
                <a:lnTo>
                  <a:pt x="197386" y="28732"/>
                </a:lnTo>
                <a:lnTo>
                  <a:pt x="197370" y="28717"/>
                </a:lnTo>
                <a:lnTo>
                  <a:pt x="203645" y="17851"/>
                </a:lnTo>
                <a:lnTo>
                  <a:pt x="216134" y="17851"/>
                </a:lnTo>
                <a:lnTo>
                  <a:pt x="222316" y="7172"/>
                </a:lnTo>
                <a:lnTo>
                  <a:pt x="234495" y="7172"/>
                </a:lnTo>
                <a:lnTo>
                  <a:pt x="238637" y="0"/>
                </a:lnTo>
                <a:lnTo>
                  <a:pt x="0" y="0"/>
                </a:lnTo>
                <a:lnTo>
                  <a:pt x="0" y="208854"/>
                </a:lnTo>
                <a:lnTo>
                  <a:pt x="276241" y="208854"/>
                </a:lnTo>
                <a:close/>
              </a:path>
            </a:pathLst>
          </a:custGeom>
          <a:solidFill>
            <a:srgbClr val="21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38"/>
          <p:cNvGrpSpPr/>
          <p:nvPr/>
        </p:nvGrpSpPr>
        <p:grpSpPr>
          <a:xfrm>
            <a:off x="219899" y="927677"/>
            <a:ext cx="882609" cy="439693"/>
            <a:chOff x="1640913" y="2569794"/>
            <a:chExt cx="1871124" cy="370206"/>
          </a:xfrm>
        </p:grpSpPr>
        <p:sp>
          <p:nvSpPr>
            <p:cNvPr id="234" name="Google Shape;234;p38"/>
            <p:cNvSpPr/>
            <p:nvPr/>
          </p:nvSpPr>
          <p:spPr>
            <a:xfrm>
              <a:off x="1640936" y="2569800"/>
              <a:ext cx="1871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35" name="Google Shape;235;p38"/>
            <p:cNvSpPr/>
            <p:nvPr/>
          </p:nvSpPr>
          <p:spPr>
            <a:xfrm>
              <a:off x="1640913" y="2569794"/>
              <a:ext cx="9927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dk2"/>
                </a:highlight>
              </a:endParaRPr>
            </a:p>
          </p:txBody>
        </p:sp>
      </p:grpSp>
      <p:sp>
        <p:nvSpPr>
          <p:cNvPr id="236" name="Google Shape;236;p38"/>
          <p:cNvSpPr txBox="1"/>
          <p:nvPr/>
        </p:nvSpPr>
        <p:spPr>
          <a:xfrm>
            <a:off x="1148125" y="578650"/>
            <a:ext cx="3830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Honeynet Project shared its knowledge and software tools for deception for several government agencies, the military, and the commercial sector.</a:t>
            </a:r>
            <a:endParaRPr sz="22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37" name="Google Shape;237;p38"/>
          <p:cNvGrpSpPr/>
          <p:nvPr/>
        </p:nvGrpSpPr>
        <p:grpSpPr>
          <a:xfrm>
            <a:off x="183149" y="2994877"/>
            <a:ext cx="882609" cy="439693"/>
            <a:chOff x="1640913" y="2569794"/>
            <a:chExt cx="1871124" cy="370206"/>
          </a:xfrm>
        </p:grpSpPr>
        <p:sp>
          <p:nvSpPr>
            <p:cNvPr id="238" name="Google Shape;238;p38"/>
            <p:cNvSpPr/>
            <p:nvPr/>
          </p:nvSpPr>
          <p:spPr>
            <a:xfrm>
              <a:off x="1640936" y="2569800"/>
              <a:ext cx="1871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239" name="Google Shape;239;p38"/>
            <p:cNvSpPr/>
            <p:nvPr/>
          </p:nvSpPr>
          <p:spPr>
            <a:xfrm>
              <a:off x="1640913" y="2569794"/>
              <a:ext cx="9927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dk2"/>
                </a:highlight>
              </a:endParaRPr>
            </a:p>
          </p:txBody>
        </p:sp>
      </p:grpSp>
      <p:sp>
        <p:nvSpPr>
          <p:cNvPr id="240" name="Google Shape;240;p38"/>
          <p:cNvSpPr txBox="1"/>
          <p:nvPr/>
        </p:nvSpPr>
        <p:spPr>
          <a:xfrm>
            <a:off x="1148125" y="2614425"/>
            <a:ext cx="3251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Today in the field of information security, deception has become one of the hot new topics. </a:t>
            </a:r>
            <a:endParaRPr sz="22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5830400" y="820550"/>
            <a:ext cx="32091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Do They Work?</a:t>
            </a:r>
            <a:endParaRPr sz="4200"/>
          </a:p>
        </p:txBody>
      </p:sp>
      <p:sp>
        <p:nvSpPr>
          <p:cNvPr id="246" name="Google Shape;246;p39"/>
          <p:cNvSpPr/>
          <p:nvPr/>
        </p:nvSpPr>
        <p:spPr>
          <a:xfrm rot="1799671">
            <a:off x="1204177" y="325811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"/>
          <p:cNvSpPr/>
          <p:nvPr/>
        </p:nvSpPr>
        <p:spPr>
          <a:xfrm rot="1799671">
            <a:off x="580417" y="325811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 txBox="1"/>
          <p:nvPr>
            <p:ph idx="2" type="title"/>
          </p:nvPr>
        </p:nvSpPr>
        <p:spPr>
          <a:xfrm>
            <a:off x="503473" y="336413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/>
          <p:nvPr/>
        </p:nvSpPr>
        <p:spPr>
          <a:xfrm>
            <a:off x="3460237" y="529400"/>
            <a:ext cx="2449424" cy="297280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Google Shape;254;p40"/>
          <p:cNvSpPr txBox="1"/>
          <p:nvPr/>
        </p:nvSpPr>
        <p:spPr>
          <a:xfrm>
            <a:off x="3816150" y="-52125"/>
            <a:ext cx="173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Honeypot</a:t>
            </a:r>
            <a:endParaRPr sz="32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975200" y="1998300"/>
            <a:ext cx="36210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Economica"/>
              <a:buChar char="❖"/>
            </a:pPr>
            <a:r>
              <a:rPr lang="en" sz="29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 By building in deliberate security vulnerabilities.</a:t>
            </a:r>
            <a:endParaRPr sz="29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2313" r="-5119" t="0"/>
          <a:stretch/>
        </p:blipFill>
        <p:spPr>
          <a:xfrm>
            <a:off x="4697250" y="1453775"/>
            <a:ext cx="4358974" cy="28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/>
          <p:nvPr/>
        </p:nvSpPr>
        <p:spPr>
          <a:xfrm rot="1799484">
            <a:off x="4267747" y="1631582"/>
            <a:ext cx="2170764" cy="188033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/>
          <p:nvPr/>
        </p:nvSpPr>
        <p:spPr>
          <a:xfrm rot="1799484">
            <a:off x="2708336" y="1631582"/>
            <a:ext cx="2170764" cy="188033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1"/>
          <p:cNvSpPr/>
          <p:nvPr/>
        </p:nvSpPr>
        <p:spPr>
          <a:xfrm rot="1799484">
            <a:off x="3486697" y="1631582"/>
            <a:ext cx="2170764" cy="188033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 txBox="1"/>
          <p:nvPr>
            <p:ph type="title"/>
          </p:nvPr>
        </p:nvSpPr>
        <p:spPr>
          <a:xfrm>
            <a:off x="3713950" y="2118750"/>
            <a:ext cx="19452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Honeypot Way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5" name="Google Shape;265;p41"/>
          <p:cNvSpPr txBox="1"/>
          <p:nvPr>
            <p:ph idx="2" type="ctrTitle"/>
          </p:nvPr>
        </p:nvSpPr>
        <p:spPr>
          <a:xfrm>
            <a:off x="6526450" y="2392825"/>
            <a:ext cx="241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Vulnerable ports might be attract  attackers</a:t>
            </a:r>
            <a:endParaRPr/>
          </a:p>
        </p:txBody>
      </p:sp>
      <p:sp>
        <p:nvSpPr>
          <p:cNvPr id="266" name="Google Shape;266;p41"/>
          <p:cNvSpPr txBox="1"/>
          <p:nvPr>
            <p:ph idx="3" type="title"/>
          </p:nvPr>
        </p:nvSpPr>
        <p:spPr>
          <a:xfrm>
            <a:off x="5501150" y="2237251"/>
            <a:ext cx="79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7" name="Google Shape;267;p41"/>
          <p:cNvSpPr txBox="1"/>
          <p:nvPr>
            <p:ph idx="5" type="subTitle"/>
          </p:nvPr>
        </p:nvSpPr>
        <p:spPr>
          <a:xfrm>
            <a:off x="165100" y="2118750"/>
            <a:ext cx="26325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honeypot might have ports that respond to a port scan or weak passwords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8" name="Google Shape;268;p41"/>
          <p:cNvSpPr txBox="1"/>
          <p:nvPr>
            <p:ph idx="6" type="title"/>
          </p:nvPr>
        </p:nvSpPr>
        <p:spPr>
          <a:xfrm>
            <a:off x="2878073" y="2237251"/>
            <a:ext cx="755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idx="3" type="title"/>
          </p:nvPr>
        </p:nvSpPr>
        <p:spPr>
          <a:xfrm>
            <a:off x="5945450" y="2228041"/>
            <a:ext cx="23394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42"/>
          <p:cNvSpPr/>
          <p:nvPr/>
        </p:nvSpPr>
        <p:spPr>
          <a:xfrm rot="1799897">
            <a:off x="5951645" y="2390332"/>
            <a:ext cx="378620" cy="328088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2"/>
          <p:cNvSpPr txBox="1"/>
          <p:nvPr>
            <p:ph idx="5" type="title"/>
          </p:nvPr>
        </p:nvSpPr>
        <p:spPr>
          <a:xfrm>
            <a:off x="2190725" y="3522732"/>
            <a:ext cx="23394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6" name="Google Shape;276;p42"/>
          <p:cNvSpPr txBox="1"/>
          <p:nvPr>
            <p:ph idx="6" type="subTitle"/>
          </p:nvPr>
        </p:nvSpPr>
        <p:spPr>
          <a:xfrm>
            <a:off x="1483325" y="4026900"/>
            <a:ext cx="37542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 Finally, </a:t>
            </a: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security efforts can be prioritized and focused.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7" name="Google Shape;277;p42"/>
          <p:cNvSpPr txBox="1"/>
          <p:nvPr>
            <p:ph type="title"/>
          </p:nvPr>
        </p:nvSpPr>
        <p:spPr>
          <a:xfrm>
            <a:off x="2806325" y="1002700"/>
            <a:ext cx="11082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8" name="Google Shape;278;p42"/>
          <p:cNvSpPr txBox="1"/>
          <p:nvPr>
            <p:ph idx="1" type="subTitle"/>
          </p:nvPr>
        </p:nvSpPr>
        <p:spPr>
          <a:xfrm>
            <a:off x="2125925" y="1624850"/>
            <a:ext cx="2469000" cy="8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Isn't a solution to a problem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9" name="Google Shape;279;p42"/>
          <p:cNvSpPr txBox="1"/>
          <p:nvPr>
            <p:ph idx="4" type="subTitle"/>
          </p:nvPr>
        </p:nvSpPr>
        <p:spPr>
          <a:xfrm>
            <a:off x="6084475" y="2723500"/>
            <a:ext cx="2590200" cy="1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Help you understand existing threats</a:t>
            </a:r>
            <a:endParaRPr sz="24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0" name="Google Shape;280;p42"/>
          <p:cNvSpPr/>
          <p:nvPr/>
        </p:nvSpPr>
        <p:spPr>
          <a:xfrm rot="1799897">
            <a:off x="4200144" y="1167894"/>
            <a:ext cx="378620" cy="328088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2"/>
          <p:cNvSpPr/>
          <p:nvPr/>
        </p:nvSpPr>
        <p:spPr>
          <a:xfrm rot="1799897">
            <a:off x="4242219" y="3665544"/>
            <a:ext cx="378620" cy="328088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idx="4294967295" type="title"/>
          </p:nvPr>
        </p:nvSpPr>
        <p:spPr>
          <a:xfrm>
            <a:off x="3040475" y="0"/>
            <a:ext cx="147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Honeynet</a:t>
            </a:r>
            <a:endParaRPr sz="3200"/>
          </a:p>
        </p:txBody>
      </p:sp>
      <p:sp>
        <p:nvSpPr>
          <p:cNvPr id="287" name="Google Shape;287;p43"/>
          <p:cNvSpPr/>
          <p:nvPr/>
        </p:nvSpPr>
        <p:spPr>
          <a:xfrm>
            <a:off x="2553624" y="572700"/>
            <a:ext cx="2449424" cy="297280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625" y="1103625"/>
            <a:ext cx="2905875" cy="30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/>
          <p:nvPr/>
        </p:nvSpPr>
        <p:spPr>
          <a:xfrm>
            <a:off x="43525" y="1103625"/>
            <a:ext cx="2554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Once the attacker  on the honeynet,  more honeypots can be used to collect data him.</a:t>
            </a:r>
            <a:endParaRPr sz="2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5459500" y="3040925"/>
            <a:ext cx="368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The honeypots will gather ,  network traffic, IP addresses, zero-day exploits,  all of them improve your network security</a:t>
            </a:r>
            <a:endParaRPr sz="20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0" l="0" r="0" t="2600"/>
          <a:stretch/>
        </p:blipFill>
        <p:spPr>
          <a:xfrm>
            <a:off x="608175" y="2128625"/>
            <a:ext cx="3338700" cy="27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 txBox="1"/>
          <p:nvPr/>
        </p:nvSpPr>
        <p:spPr>
          <a:xfrm>
            <a:off x="5126125" y="938325"/>
            <a:ext cx="4309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conomica"/>
              <a:buAutoNum type="arabicPeriod"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various OS.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conomica"/>
              <a:buAutoNum type="arabicPeriod"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servers.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conomica"/>
              <a:buAutoNum type="arabicPeriod"/>
            </a:pPr>
            <a:r>
              <a:rPr lang="en" sz="24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multiple honeypot instances.</a:t>
            </a:r>
            <a:endParaRPr sz="24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conomica"/>
              <a:buAutoNum type="arabicPeriod"/>
            </a:pPr>
            <a:r>
              <a:rPr lang="en" sz="24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Techniques and Procedures (TTPs).</a:t>
            </a:r>
            <a:endParaRPr sz="24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conomica"/>
              <a:buAutoNum type="arabicPeriod"/>
            </a:pPr>
            <a:r>
              <a:rPr lang="en" sz="24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Indicator of Attacks (IoA).</a:t>
            </a:r>
            <a:endParaRPr sz="24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7" name="Google Shape;297;p44"/>
          <p:cNvSpPr/>
          <p:nvPr/>
        </p:nvSpPr>
        <p:spPr>
          <a:xfrm rot="1799897">
            <a:off x="4643244" y="1790219"/>
            <a:ext cx="378620" cy="328088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8" name="Google Shape;298;p44"/>
          <p:cNvSpPr/>
          <p:nvPr/>
        </p:nvSpPr>
        <p:spPr>
          <a:xfrm rot="1799897">
            <a:off x="4643244" y="1076394"/>
            <a:ext cx="378620" cy="328088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4"/>
          <p:cNvSpPr/>
          <p:nvPr/>
        </p:nvSpPr>
        <p:spPr>
          <a:xfrm rot="1799897">
            <a:off x="4643245" y="2464482"/>
            <a:ext cx="378620" cy="328088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"/>
          <p:cNvSpPr/>
          <p:nvPr/>
        </p:nvSpPr>
        <p:spPr>
          <a:xfrm rot="-5400000">
            <a:off x="3613036" y="325902"/>
            <a:ext cx="680377" cy="486544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Google Shape;301;p44"/>
          <p:cNvSpPr txBox="1"/>
          <p:nvPr/>
        </p:nvSpPr>
        <p:spPr>
          <a:xfrm>
            <a:off x="2554350" y="245913"/>
            <a:ext cx="115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highlight>
                  <a:schemeClr val="accent4"/>
                </a:highlight>
                <a:latin typeface="Economica"/>
                <a:ea typeface="Economica"/>
                <a:cs typeface="Economica"/>
                <a:sym typeface="Economica"/>
              </a:rPr>
              <a:t>Contain:</a:t>
            </a:r>
            <a:endParaRPr sz="3000">
              <a:solidFill>
                <a:schemeClr val="dk2"/>
              </a:solidFill>
              <a:highlight>
                <a:schemeClr val="accent4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0" y="3626475"/>
            <a:ext cx="39384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Their types and classifications</a:t>
            </a:r>
            <a:endParaRPr sz="3200"/>
          </a:p>
        </p:txBody>
      </p:sp>
      <p:sp>
        <p:nvSpPr>
          <p:cNvPr id="307" name="Google Shape;307;p45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5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5"/>
          <p:cNvSpPr txBox="1"/>
          <p:nvPr>
            <p:ph idx="2" type="title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idx="9" type="ctrTitle"/>
          </p:nvPr>
        </p:nvSpPr>
        <p:spPr>
          <a:xfrm>
            <a:off x="5155675" y="97275"/>
            <a:ext cx="217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27" name="Google Shape;127;p28"/>
          <p:cNvSpPr txBox="1"/>
          <p:nvPr>
            <p:ph idx="3" type="ctrTitle"/>
          </p:nvPr>
        </p:nvSpPr>
        <p:spPr>
          <a:xfrm>
            <a:off x="4007650" y="2503525"/>
            <a:ext cx="1821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History about Them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8"/>
          <p:cNvSpPr txBox="1"/>
          <p:nvPr>
            <p:ph type="ctrTitle"/>
          </p:nvPr>
        </p:nvSpPr>
        <p:spPr>
          <a:xfrm>
            <a:off x="3803925" y="929075"/>
            <a:ext cx="207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the </a:t>
            </a:r>
            <a:r>
              <a:rPr lang="en"/>
              <a:t> HoneyPots?</a:t>
            </a:r>
            <a:endParaRPr/>
          </a:p>
        </p:txBody>
      </p:sp>
      <p:sp>
        <p:nvSpPr>
          <p:cNvPr id="129" name="Google Shape;129;p28"/>
          <p:cNvSpPr txBox="1"/>
          <p:nvPr>
            <p:ph idx="2" type="title"/>
          </p:nvPr>
        </p:nvSpPr>
        <p:spPr>
          <a:xfrm>
            <a:off x="5614677" y="929075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0" name="Google Shape;130;p28"/>
          <p:cNvSpPr txBox="1"/>
          <p:nvPr>
            <p:ph idx="5" type="title"/>
          </p:nvPr>
        </p:nvSpPr>
        <p:spPr>
          <a:xfrm>
            <a:off x="5614677" y="1760874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1" name="Google Shape;131;p28"/>
          <p:cNvSpPr txBox="1"/>
          <p:nvPr>
            <p:ph idx="6" type="ctrTitle"/>
          </p:nvPr>
        </p:nvSpPr>
        <p:spPr>
          <a:xfrm>
            <a:off x="6654850" y="1716300"/>
            <a:ext cx="207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What’s the HoneyNets?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2" name="Google Shape;132;p28"/>
          <p:cNvSpPr txBox="1"/>
          <p:nvPr>
            <p:ph idx="8" type="title"/>
          </p:nvPr>
        </p:nvSpPr>
        <p:spPr>
          <a:xfrm>
            <a:off x="5614677" y="2503522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3" name="Google Shape;133;p28"/>
          <p:cNvSpPr/>
          <p:nvPr/>
        </p:nvSpPr>
        <p:spPr>
          <a:xfrm>
            <a:off x="5552450" y="59367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Google Shape;134;p28"/>
          <p:cNvSpPr txBox="1"/>
          <p:nvPr>
            <p:ph idx="5" type="title"/>
          </p:nvPr>
        </p:nvSpPr>
        <p:spPr>
          <a:xfrm>
            <a:off x="5614677" y="3246174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5" name="Google Shape;135;p28"/>
          <p:cNvSpPr txBox="1"/>
          <p:nvPr>
            <p:ph idx="6" type="ctrTitle"/>
          </p:nvPr>
        </p:nvSpPr>
        <p:spPr>
          <a:xfrm>
            <a:off x="6654850" y="3208550"/>
            <a:ext cx="207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do they work?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28"/>
          <p:cNvSpPr txBox="1"/>
          <p:nvPr>
            <p:ph idx="3" type="ctrTitle"/>
          </p:nvPr>
        </p:nvSpPr>
        <p:spPr>
          <a:xfrm>
            <a:off x="3921850" y="4077975"/>
            <a:ext cx="1993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Their types and classifications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7" name="Google Shape;137;p28"/>
          <p:cNvSpPr txBox="1"/>
          <p:nvPr>
            <p:ph idx="8" type="title"/>
          </p:nvPr>
        </p:nvSpPr>
        <p:spPr>
          <a:xfrm>
            <a:off x="5614677" y="3988822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46"/>
          <p:cNvGrpSpPr/>
          <p:nvPr/>
        </p:nvGrpSpPr>
        <p:grpSpPr>
          <a:xfrm>
            <a:off x="2163926" y="2444161"/>
            <a:ext cx="2299513" cy="2294819"/>
            <a:chOff x="1017775" y="1903225"/>
            <a:chExt cx="7075425" cy="784500"/>
          </a:xfrm>
        </p:grpSpPr>
        <p:cxnSp>
          <p:nvCxnSpPr>
            <p:cNvPr id="315" name="Google Shape;315;p46"/>
            <p:cNvCxnSpPr/>
            <p:nvPr/>
          </p:nvCxnSpPr>
          <p:spPr>
            <a:xfrm rot="10800000">
              <a:off x="1017775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46"/>
            <p:cNvCxnSpPr/>
            <p:nvPr/>
          </p:nvCxnSpPr>
          <p:spPr>
            <a:xfrm rot="10800000">
              <a:off x="2411000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46"/>
            <p:cNvCxnSpPr/>
            <p:nvPr/>
          </p:nvCxnSpPr>
          <p:spPr>
            <a:xfrm rot="10800000">
              <a:off x="3804225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46"/>
            <p:cNvCxnSpPr/>
            <p:nvPr/>
          </p:nvCxnSpPr>
          <p:spPr>
            <a:xfrm rot="10800000">
              <a:off x="5293650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46"/>
            <p:cNvCxnSpPr/>
            <p:nvPr/>
          </p:nvCxnSpPr>
          <p:spPr>
            <a:xfrm rot="10800000">
              <a:off x="6672650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46"/>
            <p:cNvCxnSpPr/>
            <p:nvPr/>
          </p:nvCxnSpPr>
          <p:spPr>
            <a:xfrm rot="10800000">
              <a:off x="8093200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1" name="Google Shape;321;p46"/>
          <p:cNvSpPr txBox="1"/>
          <p:nvPr>
            <p:ph type="title"/>
          </p:nvPr>
        </p:nvSpPr>
        <p:spPr>
          <a:xfrm>
            <a:off x="3050713" y="183250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Honeypot:</a:t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sp>
        <p:nvSpPr>
          <p:cNvPr id="322" name="Google Shape;322;p46"/>
          <p:cNvSpPr/>
          <p:nvPr/>
        </p:nvSpPr>
        <p:spPr>
          <a:xfrm>
            <a:off x="3883188" y="83814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Google Shape;323;p46"/>
          <p:cNvSpPr/>
          <p:nvPr/>
        </p:nvSpPr>
        <p:spPr>
          <a:xfrm>
            <a:off x="2161145" y="2666075"/>
            <a:ext cx="1023300" cy="368400"/>
          </a:xfrm>
          <a:prstGeom prst="homePlate">
            <a:avLst>
              <a:gd fmla="val 21361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2602775" y="3355175"/>
            <a:ext cx="1130700" cy="368400"/>
          </a:xfrm>
          <a:prstGeom prst="homePlate">
            <a:avLst>
              <a:gd fmla="val 21361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6"/>
          <p:cNvSpPr/>
          <p:nvPr/>
        </p:nvSpPr>
        <p:spPr>
          <a:xfrm>
            <a:off x="3073822" y="4090200"/>
            <a:ext cx="1023300" cy="368400"/>
          </a:xfrm>
          <a:prstGeom prst="homePlate">
            <a:avLst>
              <a:gd fmla="val 21361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6"/>
          <p:cNvSpPr txBox="1"/>
          <p:nvPr>
            <p:ph idx="4294967295" type="body"/>
          </p:nvPr>
        </p:nvSpPr>
        <p:spPr>
          <a:xfrm>
            <a:off x="3294675" y="4008900"/>
            <a:ext cx="7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LOW</a:t>
            </a: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7" name="Google Shape;327;p46"/>
          <p:cNvSpPr txBox="1"/>
          <p:nvPr>
            <p:ph idx="4294967295" type="body"/>
          </p:nvPr>
        </p:nvSpPr>
        <p:spPr>
          <a:xfrm>
            <a:off x="2302125" y="2666075"/>
            <a:ext cx="649500" cy="4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High: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8" name="Google Shape;328;p46"/>
          <p:cNvSpPr txBox="1"/>
          <p:nvPr>
            <p:ph idx="4294967295" type="body"/>
          </p:nvPr>
        </p:nvSpPr>
        <p:spPr>
          <a:xfrm>
            <a:off x="2699972" y="3296838"/>
            <a:ext cx="9363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Medium:</a:t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9" name="Google Shape;329;p46"/>
          <p:cNvSpPr/>
          <p:nvPr/>
        </p:nvSpPr>
        <p:spPr>
          <a:xfrm>
            <a:off x="1137850" y="1526150"/>
            <a:ext cx="1023300" cy="918000"/>
          </a:xfrm>
          <a:prstGeom prst="homePlate">
            <a:avLst>
              <a:gd fmla="val 2136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6"/>
          <p:cNvSpPr txBox="1"/>
          <p:nvPr/>
        </p:nvSpPr>
        <p:spPr>
          <a:xfrm>
            <a:off x="1074550" y="1742550"/>
            <a:ext cx="108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Interaction:</a:t>
            </a:r>
            <a:endParaRPr sz="2000">
              <a:solidFill>
                <a:schemeClr val="accent4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4946125" y="2347050"/>
            <a:ext cx="393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Emulate OS and application side, which is a complex process.</a:t>
            </a:r>
            <a:endParaRPr sz="15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2" name="Google Shape;332;p46"/>
          <p:cNvSpPr/>
          <p:nvPr/>
        </p:nvSpPr>
        <p:spPr>
          <a:xfrm rot="1799002">
            <a:off x="4555444" y="2390756"/>
            <a:ext cx="330766" cy="328088"/>
          </a:xfrm>
          <a:prstGeom prst="hexagon">
            <a:avLst>
              <a:gd fmla="val 5770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6"/>
          <p:cNvSpPr txBox="1"/>
          <p:nvPr/>
        </p:nvSpPr>
        <p:spPr>
          <a:xfrm>
            <a:off x="4978200" y="2602025"/>
            <a:ext cx="41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Gives extensive details about attacks and how execute in a network.</a:t>
            </a:r>
            <a:endParaRPr sz="15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4" name="Google Shape;334;p46"/>
          <p:cNvSpPr/>
          <p:nvPr/>
        </p:nvSpPr>
        <p:spPr>
          <a:xfrm rot="1799002">
            <a:off x="4604844" y="2645731"/>
            <a:ext cx="330766" cy="328088"/>
          </a:xfrm>
          <a:prstGeom prst="hexagon">
            <a:avLst>
              <a:gd fmla="val 57701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6"/>
          <p:cNvSpPr txBox="1"/>
          <p:nvPr/>
        </p:nvSpPr>
        <p:spPr>
          <a:xfrm>
            <a:off x="5326713" y="3145000"/>
            <a:ext cx="393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Imitate the application side, but don’t have their own OS.</a:t>
            </a:r>
            <a:endParaRPr sz="15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6" name="Google Shape;336;p46"/>
          <p:cNvSpPr/>
          <p:nvPr/>
        </p:nvSpPr>
        <p:spPr>
          <a:xfrm rot="1799002">
            <a:off x="4886632" y="3222631"/>
            <a:ext cx="330766" cy="328088"/>
          </a:xfrm>
          <a:prstGeom prst="hexagon">
            <a:avLst>
              <a:gd fmla="val 57701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5309388" y="3433900"/>
            <a:ext cx="41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Used to stall attackers to give them time to respond to attacks.</a:t>
            </a:r>
            <a:endParaRPr sz="15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8" name="Google Shape;338;p46"/>
          <p:cNvSpPr/>
          <p:nvPr/>
        </p:nvSpPr>
        <p:spPr>
          <a:xfrm rot="1799002">
            <a:off x="4936032" y="3477606"/>
            <a:ext cx="330766" cy="328088"/>
          </a:xfrm>
          <a:prstGeom prst="hexagon">
            <a:avLst>
              <a:gd fmla="val 57701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6"/>
          <p:cNvSpPr txBox="1"/>
          <p:nvPr/>
        </p:nvSpPr>
        <p:spPr>
          <a:xfrm>
            <a:off x="5044925" y="3993825"/>
            <a:ext cx="393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 run limited emulated services with restricted functionality</a:t>
            </a:r>
            <a:endParaRPr sz="15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0" name="Google Shape;340;p46"/>
          <p:cNvSpPr/>
          <p:nvPr/>
        </p:nvSpPr>
        <p:spPr>
          <a:xfrm rot="1799002">
            <a:off x="4604844" y="4071456"/>
            <a:ext cx="330766" cy="328088"/>
          </a:xfrm>
          <a:prstGeom prst="hexagon">
            <a:avLst>
              <a:gd fmla="val 57701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6"/>
          <p:cNvSpPr txBox="1"/>
          <p:nvPr/>
        </p:nvSpPr>
        <p:spPr>
          <a:xfrm>
            <a:off x="5077000" y="4265775"/>
            <a:ext cx="41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Early detection mechanism.</a:t>
            </a:r>
            <a:endParaRPr sz="15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2" name="Google Shape;342;p46"/>
          <p:cNvSpPr/>
          <p:nvPr/>
        </p:nvSpPr>
        <p:spPr>
          <a:xfrm rot="1799002">
            <a:off x="4654244" y="4326431"/>
            <a:ext cx="330766" cy="328088"/>
          </a:xfrm>
          <a:prstGeom prst="hexagon">
            <a:avLst>
              <a:gd fmla="val 57701" name="adj"/>
              <a:gd fmla="val 115470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/>
          <p:nvPr/>
        </p:nvSpPr>
        <p:spPr>
          <a:xfrm flipH="1">
            <a:off x="5207132" y="1264951"/>
            <a:ext cx="1403040" cy="1215281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"/>
          <p:cNvSpPr/>
          <p:nvPr/>
        </p:nvSpPr>
        <p:spPr>
          <a:xfrm>
            <a:off x="2503705" y="1264938"/>
            <a:ext cx="1403040" cy="1215281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/>
          <p:nvPr/>
        </p:nvSpPr>
        <p:spPr>
          <a:xfrm>
            <a:off x="3440963" y="1717539"/>
            <a:ext cx="2265120" cy="1947176"/>
          </a:xfrm>
          <a:custGeom>
            <a:rect b="b" l="l" r="r" t="t"/>
            <a:pathLst>
              <a:path extrusionOk="0" h="50027" w="5778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7"/>
          <p:cNvSpPr/>
          <p:nvPr/>
        </p:nvSpPr>
        <p:spPr>
          <a:xfrm flipH="1">
            <a:off x="2503707" y="2843251"/>
            <a:ext cx="1403040" cy="1215281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7"/>
          <p:cNvSpPr txBox="1"/>
          <p:nvPr/>
        </p:nvSpPr>
        <p:spPr>
          <a:xfrm>
            <a:off x="2670775" y="1587875"/>
            <a:ext cx="106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Malware</a:t>
            </a:r>
            <a:endParaRPr sz="25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2" name="Google Shape;352;p47"/>
          <p:cNvSpPr txBox="1"/>
          <p:nvPr/>
        </p:nvSpPr>
        <p:spPr>
          <a:xfrm>
            <a:off x="5384975" y="1587875"/>
            <a:ext cx="110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Database </a:t>
            </a:r>
            <a:endParaRPr sz="25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>
            <a:off x="2856363" y="3166188"/>
            <a:ext cx="76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Client</a:t>
            </a:r>
            <a:endParaRPr sz="25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4" name="Google Shape;354;p47"/>
          <p:cNvSpPr/>
          <p:nvPr/>
        </p:nvSpPr>
        <p:spPr>
          <a:xfrm>
            <a:off x="585950" y="558225"/>
            <a:ext cx="1107600" cy="918000"/>
          </a:xfrm>
          <a:prstGeom prst="homePlate">
            <a:avLst>
              <a:gd fmla="val 2136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7"/>
          <p:cNvSpPr txBox="1"/>
          <p:nvPr/>
        </p:nvSpPr>
        <p:spPr>
          <a:xfrm>
            <a:off x="505100" y="770925"/>
            <a:ext cx="118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Other Types:</a:t>
            </a:r>
            <a:endParaRPr sz="2000">
              <a:solidFill>
                <a:schemeClr val="accent4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6" name="Google Shape;356;p47"/>
          <p:cNvSpPr/>
          <p:nvPr/>
        </p:nvSpPr>
        <p:spPr>
          <a:xfrm flipH="1">
            <a:off x="5237257" y="2889213"/>
            <a:ext cx="1403040" cy="1215281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7"/>
          <p:cNvSpPr txBox="1"/>
          <p:nvPr/>
        </p:nvSpPr>
        <p:spPr>
          <a:xfrm>
            <a:off x="5579997" y="3212138"/>
            <a:ext cx="82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Email </a:t>
            </a:r>
            <a:endParaRPr sz="25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8" name="Google Shape;358;p47"/>
          <p:cNvSpPr txBox="1"/>
          <p:nvPr/>
        </p:nvSpPr>
        <p:spPr>
          <a:xfrm>
            <a:off x="4145647" y="2406425"/>
            <a:ext cx="82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Spider</a:t>
            </a:r>
            <a:endParaRPr sz="25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9" name="Google Shape;359;p47"/>
          <p:cNvSpPr/>
          <p:nvPr/>
        </p:nvSpPr>
        <p:spPr>
          <a:xfrm>
            <a:off x="5769937" y="2092225"/>
            <a:ext cx="337684" cy="314194"/>
          </a:xfrm>
          <a:custGeom>
            <a:rect b="b" l="l" r="r" t="t"/>
            <a:pathLst>
              <a:path extrusionOk="0" h="9871" w="10609">
                <a:moveTo>
                  <a:pt x="322" y="5025"/>
                </a:moveTo>
                <a:cubicBezTo>
                  <a:pt x="536" y="5227"/>
                  <a:pt x="857" y="5418"/>
                  <a:pt x="1274" y="5585"/>
                </a:cubicBezTo>
                <a:cubicBezTo>
                  <a:pt x="2048" y="5882"/>
                  <a:pt x="3060" y="6049"/>
                  <a:pt x="4143" y="6049"/>
                </a:cubicBezTo>
                <a:lnTo>
                  <a:pt x="4417" y="6049"/>
                </a:lnTo>
                <a:cubicBezTo>
                  <a:pt x="4429" y="6061"/>
                  <a:pt x="4465" y="6073"/>
                  <a:pt x="4477" y="6097"/>
                </a:cubicBezTo>
                <a:lnTo>
                  <a:pt x="4905" y="6347"/>
                </a:lnTo>
                <a:cubicBezTo>
                  <a:pt x="4894" y="6466"/>
                  <a:pt x="4882" y="6585"/>
                  <a:pt x="4882" y="6692"/>
                </a:cubicBezTo>
                <a:cubicBezTo>
                  <a:pt x="4882" y="6811"/>
                  <a:pt x="4894" y="6930"/>
                  <a:pt x="4905" y="7025"/>
                </a:cubicBezTo>
                <a:lnTo>
                  <a:pt x="4477" y="7287"/>
                </a:lnTo>
                <a:cubicBezTo>
                  <a:pt x="4405" y="7323"/>
                  <a:pt x="4358" y="7382"/>
                  <a:pt x="4346" y="7466"/>
                </a:cubicBezTo>
                <a:cubicBezTo>
                  <a:pt x="4322" y="7537"/>
                  <a:pt x="4322" y="7609"/>
                  <a:pt x="4370" y="7680"/>
                </a:cubicBezTo>
                <a:lnTo>
                  <a:pt x="4608" y="8085"/>
                </a:lnTo>
                <a:cubicBezTo>
                  <a:pt x="4564" y="8081"/>
                  <a:pt x="4517" y="8080"/>
                  <a:pt x="4467" y="8080"/>
                </a:cubicBezTo>
                <a:cubicBezTo>
                  <a:pt x="4368" y="8080"/>
                  <a:pt x="4263" y="8085"/>
                  <a:pt x="4167" y="8085"/>
                </a:cubicBezTo>
                <a:cubicBezTo>
                  <a:pt x="3120" y="8085"/>
                  <a:pt x="2143" y="7942"/>
                  <a:pt x="1393" y="7656"/>
                </a:cubicBezTo>
                <a:cubicBezTo>
                  <a:pt x="714" y="7406"/>
                  <a:pt x="322" y="7061"/>
                  <a:pt x="322" y="6728"/>
                </a:cubicBezTo>
                <a:lnTo>
                  <a:pt x="322" y="5025"/>
                </a:lnTo>
                <a:close/>
                <a:moveTo>
                  <a:pt x="4132" y="1"/>
                </a:moveTo>
                <a:cubicBezTo>
                  <a:pt x="3048" y="1"/>
                  <a:pt x="2036" y="167"/>
                  <a:pt x="1262" y="465"/>
                </a:cubicBezTo>
                <a:cubicBezTo>
                  <a:pt x="441" y="774"/>
                  <a:pt x="0" y="1215"/>
                  <a:pt x="0" y="1691"/>
                </a:cubicBezTo>
                <a:lnTo>
                  <a:pt x="0" y="6751"/>
                </a:lnTo>
                <a:cubicBezTo>
                  <a:pt x="0" y="7228"/>
                  <a:pt x="441" y="7656"/>
                  <a:pt x="1262" y="7966"/>
                </a:cubicBezTo>
                <a:cubicBezTo>
                  <a:pt x="2036" y="8264"/>
                  <a:pt x="3048" y="8430"/>
                  <a:pt x="4132" y="8430"/>
                </a:cubicBezTo>
                <a:cubicBezTo>
                  <a:pt x="4346" y="8430"/>
                  <a:pt x="4548" y="8430"/>
                  <a:pt x="4763" y="8418"/>
                </a:cubicBezTo>
                <a:lnTo>
                  <a:pt x="5025" y="8871"/>
                </a:lnTo>
                <a:cubicBezTo>
                  <a:pt x="5072" y="8954"/>
                  <a:pt x="5132" y="8990"/>
                  <a:pt x="5203" y="9014"/>
                </a:cubicBezTo>
                <a:cubicBezTo>
                  <a:pt x="5227" y="9018"/>
                  <a:pt x="5252" y="9020"/>
                  <a:pt x="5278" y="9020"/>
                </a:cubicBezTo>
                <a:cubicBezTo>
                  <a:pt x="5329" y="9020"/>
                  <a:pt x="5382" y="9010"/>
                  <a:pt x="5429" y="8978"/>
                </a:cubicBezTo>
                <a:lnTo>
                  <a:pt x="5858" y="8728"/>
                </a:lnTo>
                <a:cubicBezTo>
                  <a:pt x="6037" y="8871"/>
                  <a:pt x="6251" y="8990"/>
                  <a:pt x="6465" y="9085"/>
                </a:cubicBezTo>
                <a:lnTo>
                  <a:pt x="6465" y="9573"/>
                </a:lnTo>
                <a:cubicBezTo>
                  <a:pt x="6465" y="9740"/>
                  <a:pt x="6608" y="9871"/>
                  <a:pt x="6763" y="9871"/>
                </a:cubicBezTo>
                <a:lnTo>
                  <a:pt x="8108" y="9871"/>
                </a:lnTo>
                <a:cubicBezTo>
                  <a:pt x="8275" y="9871"/>
                  <a:pt x="8406" y="9740"/>
                  <a:pt x="8406" y="9573"/>
                </a:cubicBezTo>
                <a:lnTo>
                  <a:pt x="8406" y="9085"/>
                </a:lnTo>
                <a:cubicBezTo>
                  <a:pt x="8632" y="8990"/>
                  <a:pt x="8823" y="8871"/>
                  <a:pt x="9013" y="8728"/>
                </a:cubicBezTo>
                <a:lnTo>
                  <a:pt x="9442" y="8978"/>
                </a:lnTo>
                <a:cubicBezTo>
                  <a:pt x="9497" y="9010"/>
                  <a:pt x="9548" y="9020"/>
                  <a:pt x="9596" y="9020"/>
                </a:cubicBezTo>
                <a:cubicBezTo>
                  <a:pt x="9620" y="9020"/>
                  <a:pt x="9644" y="9018"/>
                  <a:pt x="9668" y="9014"/>
                </a:cubicBezTo>
                <a:cubicBezTo>
                  <a:pt x="9739" y="8990"/>
                  <a:pt x="9799" y="8930"/>
                  <a:pt x="9847" y="8871"/>
                </a:cubicBezTo>
                <a:lnTo>
                  <a:pt x="10513" y="7716"/>
                </a:lnTo>
                <a:cubicBezTo>
                  <a:pt x="10561" y="7597"/>
                  <a:pt x="10561" y="7525"/>
                  <a:pt x="10549" y="7442"/>
                </a:cubicBezTo>
                <a:cubicBezTo>
                  <a:pt x="10537" y="7371"/>
                  <a:pt x="10478" y="7311"/>
                  <a:pt x="10406" y="7263"/>
                </a:cubicBezTo>
                <a:lnTo>
                  <a:pt x="9978" y="7013"/>
                </a:lnTo>
                <a:cubicBezTo>
                  <a:pt x="9989" y="6894"/>
                  <a:pt x="10013" y="6775"/>
                  <a:pt x="10013" y="6668"/>
                </a:cubicBezTo>
                <a:cubicBezTo>
                  <a:pt x="10013" y="6549"/>
                  <a:pt x="10001" y="6430"/>
                  <a:pt x="9978" y="6335"/>
                </a:cubicBezTo>
                <a:lnTo>
                  <a:pt x="10406" y="6073"/>
                </a:lnTo>
                <a:cubicBezTo>
                  <a:pt x="10549" y="6001"/>
                  <a:pt x="10609" y="5823"/>
                  <a:pt x="10513" y="5680"/>
                </a:cubicBezTo>
                <a:lnTo>
                  <a:pt x="10311" y="5323"/>
                </a:lnTo>
                <a:cubicBezTo>
                  <a:pt x="10280" y="5268"/>
                  <a:pt x="10228" y="5239"/>
                  <a:pt x="10176" y="5239"/>
                </a:cubicBezTo>
                <a:cubicBezTo>
                  <a:pt x="10148" y="5239"/>
                  <a:pt x="10121" y="5247"/>
                  <a:pt x="10097" y="5263"/>
                </a:cubicBezTo>
                <a:cubicBezTo>
                  <a:pt x="10025" y="5299"/>
                  <a:pt x="9989" y="5394"/>
                  <a:pt x="10037" y="5466"/>
                </a:cubicBezTo>
                <a:lnTo>
                  <a:pt x="10228" y="5811"/>
                </a:lnTo>
                <a:lnTo>
                  <a:pt x="9727" y="6108"/>
                </a:lnTo>
                <a:cubicBezTo>
                  <a:pt x="9668" y="6132"/>
                  <a:pt x="9632" y="6216"/>
                  <a:pt x="9656" y="6275"/>
                </a:cubicBezTo>
                <a:cubicBezTo>
                  <a:pt x="9680" y="6406"/>
                  <a:pt x="9680" y="6537"/>
                  <a:pt x="9680" y="6668"/>
                </a:cubicBezTo>
                <a:cubicBezTo>
                  <a:pt x="9680" y="6811"/>
                  <a:pt x="9668" y="6942"/>
                  <a:pt x="9656" y="7073"/>
                </a:cubicBezTo>
                <a:cubicBezTo>
                  <a:pt x="9632" y="7132"/>
                  <a:pt x="9668" y="7204"/>
                  <a:pt x="9727" y="7240"/>
                </a:cubicBezTo>
                <a:lnTo>
                  <a:pt x="10228" y="7537"/>
                </a:lnTo>
                <a:lnTo>
                  <a:pt x="9573" y="8668"/>
                </a:lnTo>
                <a:lnTo>
                  <a:pt x="9073" y="8371"/>
                </a:lnTo>
                <a:cubicBezTo>
                  <a:pt x="9045" y="8354"/>
                  <a:pt x="9015" y="8345"/>
                  <a:pt x="8986" y="8345"/>
                </a:cubicBezTo>
                <a:cubicBezTo>
                  <a:pt x="8952" y="8345"/>
                  <a:pt x="8920" y="8357"/>
                  <a:pt x="8894" y="8383"/>
                </a:cubicBezTo>
                <a:cubicBezTo>
                  <a:pt x="8680" y="8561"/>
                  <a:pt x="8442" y="8692"/>
                  <a:pt x="8192" y="8787"/>
                </a:cubicBezTo>
                <a:cubicBezTo>
                  <a:pt x="8132" y="8799"/>
                  <a:pt x="8084" y="8859"/>
                  <a:pt x="8084" y="8930"/>
                </a:cubicBezTo>
                <a:lnTo>
                  <a:pt x="8084" y="9514"/>
                </a:lnTo>
                <a:lnTo>
                  <a:pt x="6775" y="9514"/>
                </a:lnTo>
                <a:lnTo>
                  <a:pt x="6775" y="8930"/>
                </a:lnTo>
                <a:cubicBezTo>
                  <a:pt x="6775" y="8871"/>
                  <a:pt x="6739" y="8811"/>
                  <a:pt x="6679" y="8787"/>
                </a:cubicBezTo>
                <a:cubicBezTo>
                  <a:pt x="6418" y="8692"/>
                  <a:pt x="6179" y="8561"/>
                  <a:pt x="5977" y="8383"/>
                </a:cubicBezTo>
                <a:cubicBezTo>
                  <a:pt x="5951" y="8357"/>
                  <a:pt x="5919" y="8345"/>
                  <a:pt x="5885" y="8345"/>
                </a:cubicBezTo>
                <a:cubicBezTo>
                  <a:pt x="5856" y="8345"/>
                  <a:pt x="5826" y="8354"/>
                  <a:pt x="5798" y="8371"/>
                </a:cubicBezTo>
                <a:lnTo>
                  <a:pt x="5286" y="8668"/>
                </a:lnTo>
                <a:lnTo>
                  <a:pt x="4632" y="7537"/>
                </a:lnTo>
                <a:lnTo>
                  <a:pt x="5144" y="7240"/>
                </a:lnTo>
                <a:cubicBezTo>
                  <a:pt x="5203" y="7204"/>
                  <a:pt x="5227" y="7132"/>
                  <a:pt x="5215" y="7073"/>
                </a:cubicBezTo>
                <a:cubicBezTo>
                  <a:pt x="5191" y="6942"/>
                  <a:pt x="5191" y="6811"/>
                  <a:pt x="5191" y="6668"/>
                </a:cubicBezTo>
                <a:cubicBezTo>
                  <a:pt x="5191" y="6537"/>
                  <a:pt x="5203" y="6406"/>
                  <a:pt x="5215" y="6275"/>
                </a:cubicBezTo>
                <a:cubicBezTo>
                  <a:pt x="5227" y="6216"/>
                  <a:pt x="5203" y="6132"/>
                  <a:pt x="5144" y="6108"/>
                </a:cubicBezTo>
                <a:lnTo>
                  <a:pt x="4632" y="5811"/>
                </a:lnTo>
                <a:lnTo>
                  <a:pt x="5286" y="4680"/>
                </a:lnTo>
                <a:lnTo>
                  <a:pt x="5798" y="4977"/>
                </a:lnTo>
                <a:cubicBezTo>
                  <a:pt x="5825" y="4988"/>
                  <a:pt x="5854" y="4994"/>
                  <a:pt x="5883" y="4994"/>
                </a:cubicBezTo>
                <a:cubicBezTo>
                  <a:pt x="5917" y="4994"/>
                  <a:pt x="5951" y="4985"/>
                  <a:pt x="5977" y="4965"/>
                </a:cubicBezTo>
                <a:cubicBezTo>
                  <a:pt x="6179" y="4787"/>
                  <a:pt x="6418" y="4644"/>
                  <a:pt x="6679" y="4561"/>
                </a:cubicBezTo>
                <a:cubicBezTo>
                  <a:pt x="6739" y="4549"/>
                  <a:pt x="6775" y="4489"/>
                  <a:pt x="6775" y="4406"/>
                </a:cubicBezTo>
                <a:lnTo>
                  <a:pt x="6775" y="3834"/>
                </a:lnTo>
                <a:lnTo>
                  <a:pt x="8084" y="3834"/>
                </a:lnTo>
                <a:lnTo>
                  <a:pt x="8084" y="4406"/>
                </a:lnTo>
                <a:cubicBezTo>
                  <a:pt x="8084" y="4465"/>
                  <a:pt x="8132" y="4525"/>
                  <a:pt x="8192" y="4561"/>
                </a:cubicBezTo>
                <a:cubicBezTo>
                  <a:pt x="8442" y="4644"/>
                  <a:pt x="8680" y="4787"/>
                  <a:pt x="8894" y="4965"/>
                </a:cubicBezTo>
                <a:cubicBezTo>
                  <a:pt x="8920" y="4985"/>
                  <a:pt x="8954" y="4994"/>
                  <a:pt x="8988" y="4994"/>
                </a:cubicBezTo>
                <a:cubicBezTo>
                  <a:pt x="9017" y="4994"/>
                  <a:pt x="9046" y="4988"/>
                  <a:pt x="9073" y="4977"/>
                </a:cubicBezTo>
                <a:lnTo>
                  <a:pt x="9573" y="4680"/>
                </a:lnTo>
                <a:lnTo>
                  <a:pt x="9716" y="4906"/>
                </a:lnTo>
                <a:cubicBezTo>
                  <a:pt x="9740" y="4955"/>
                  <a:pt x="9793" y="4982"/>
                  <a:pt x="9847" y="4982"/>
                </a:cubicBezTo>
                <a:cubicBezTo>
                  <a:pt x="9871" y="4982"/>
                  <a:pt x="9896" y="4977"/>
                  <a:pt x="9918" y="4965"/>
                </a:cubicBezTo>
                <a:cubicBezTo>
                  <a:pt x="9989" y="4918"/>
                  <a:pt x="10025" y="4823"/>
                  <a:pt x="9978" y="4751"/>
                </a:cubicBezTo>
                <a:lnTo>
                  <a:pt x="9847" y="4513"/>
                </a:lnTo>
                <a:cubicBezTo>
                  <a:pt x="9798" y="4424"/>
                  <a:pt x="9699" y="4367"/>
                  <a:pt x="9592" y="4367"/>
                </a:cubicBezTo>
                <a:cubicBezTo>
                  <a:pt x="9542" y="4367"/>
                  <a:pt x="9491" y="4379"/>
                  <a:pt x="9442" y="4406"/>
                </a:cubicBezTo>
                <a:lnTo>
                  <a:pt x="9013" y="4668"/>
                </a:lnTo>
                <a:cubicBezTo>
                  <a:pt x="8835" y="4513"/>
                  <a:pt x="8620" y="4394"/>
                  <a:pt x="8406" y="4311"/>
                </a:cubicBezTo>
                <a:lnTo>
                  <a:pt x="8406" y="3811"/>
                </a:lnTo>
                <a:cubicBezTo>
                  <a:pt x="8406" y="3727"/>
                  <a:pt x="8358" y="3632"/>
                  <a:pt x="8299" y="3596"/>
                </a:cubicBezTo>
                <a:lnTo>
                  <a:pt x="8299" y="1656"/>
                </a:lnTo>
                <a:cubicBezTo>
                  <a:pt x="8299" y="1060"/>
                  <a:pt x="7596" y="536"/>
                  <a:pt x="6394" y="239"/>
                </a:cubicBezTo>
                <a:cubicBezTo>
                  <a:pt x="6384" y="237"/>
                  <a:pt x="6375" y="237"/>
                  <a:pt x="6365" y="237"/>
                </a:cubicBezTo>
                <a:cubicBezTo>
                  <a:pt x="6284" y="237"/>
                  <a:pt x="6225" y="283"/>
                  <a:pt x="6203" y="358"/>
                </a:cubicBezTo>
                <a:cubicBezTo>
                  <a:pt x="6179" y="453"/>
                  <a:pt x="6227" y="524"/>
                  <a:pt x="6322" y="560"/>
                </a:cubicBezTo>
                <a:cubicBezTo>
                  <a:pt x="7346" y="810"/>
                  <a:pt x="7989" y="1239"/>
                  <a:pt x="7989" y="1667"/>
                </a:cubicBezTo>
                <a:cubicBezTo>
                  <a:pt x="7989" y="2001"/>
                  <a:pt x="7596" y="2346"/>
                  <a:pt x="6918" y="2596"/>
                </a:cubicBezTo>
                <a:cubicBezTo>
                  <a:pt x="6179" y="2882"/>
                  <a:pt x="5203" y="3025"/>
                  <a:pt x="4143" y="3025"/>
                </a:cubicBezTo>
                <a:cubicBezTo>
                  <a:pt x="3703" y="3025"/>
                  <a:pt x="3262" y="3001"/>
                  <a:pt x="2846" y="2941"/>
                </a:cubicBezTo>
                <a:cubicBezTo>
                  <a:pt x="2833" y="2938"/>
                  <a:pt x="2821" y="2936"/>
                  <a:pt x="2809" y="2936"/>
                </a:cubicBezTo>
                <a:cubicBezTo>
                  <a:pt x="2742" y="2936"/>
                  <a:pt x="2687" y="2991"/>
                  <a:pt x="2667" y="3072"/>
                </a:cubicBezTo>
                <a:cubicBezTo>
                  <a:pt x="2655" y="3156"/>
                  <a:pt x="2715" y="3239"/>
                  <a:pt x="2810" y="3251"/>
                </a:cubicBezTo>
                <a:cubicBezTo>
                  <a:pt x="3239" y="3311"/>
                  <a:pt x="3679" y="3334"/>
                  <a:pt x="4143" y="3334"/>
                </a:cubicBezTo>
                <a:cubicBezTo>
                  <a:pt x="5227" y="3334"/>
                  <a:pt x="6239" y="3168"/>
                  <a:pt x="7013" y="2870"/>
                </a:cubicBezTo>
                <a:cubicBezTo>
                  <a:pt x="7430" y="2715"/>
                  <a:pt x="7763" y="2525"/>
                  <a:pt x="7965" y="2310"/>
                </a:cubicBezTo>
                <a:lnTo>
                  <a:pt x="7965" y="3525"/>
                </a:lnTo>
                <a:lnTo>
                  <a:pt x="6751" y="3525"/>
                </a:lnTo>
                <a:cubicBezTo>
                  <a:pt x="6584" y="3525"/>
                  <a:pt x="6453" y="3668"/>
                  <a:pt x="6453" y="3822"/>
                </a:cubicBezTo>
                <a:lnTo>
                  <a:pt x="6453" y="4323"/>
                </a:lnTo>
                <a:cubicBezTo>
                  <a:pt x="6227" y="4406"/>
                  <a:pt x="6037" y="4525"/>
                  <a:pt x="5846" y="4680"/>
                </a:cubicBezTo>
                <a:lnTo>
                  <a:pt x="5406" y="4418"/>
                </a:lnTo>
                <a:cubicBezTo>
                  <a:pt x="5360" y="4395"/>
                  <a:pt x="5315" y="4387"/>
                  <a:pt x="5270" y="4387"/>
                </a:cubicBezTo>
                <a:cubicBezTo>
                  <a:pt x="5243" y="4387"/>
                  <a:pt x="5217" y="4390"/>
                  <a:pt x="5191" y="4394"/>
                </a:cubicBezTo>
                <a:cubicBezTo>
                  <a:pt x="5108" y="4406"/>
                  <a:pt x="5048" y="4465"/>
                  <a:pt x="5013" y="4525"/>
                </a:cubicBezTo>
                <a:lnTo>
                  <a:pt x="4334" y="5692"/>
                </a:lnTo>
                <a:cubicBezTo>
                  <a:pt x="4322" y="5704"/>
                  <a:pt x="4322" y="5716"/>
                  <a:pt x="4322" y="5727"/>
                </a:cubicBezTo>
                <a:lnTo>
                  <a:pt x="4132" y="5727"/>
                </a:lnTo>
                <a:cubicBezTo>
                  <a:pt x="3084" y="5727"/>
                  <a:pt x="2107" y="5585"/>
                  <a:pt x="1357" y="5299"/>
                </a:cubicBezTo>
                <a:cubicBezTo>
                  <a:pt x="679" y="5049"/>
                  <a:pt x="286" y="4704"/>
                  <a:pt x="286" y="4382"/>
                </a:cubicBezTo>
                <a:lnTo>
                  <a:pt x="286" y="2322"/>
                </a:lnTo>
                <a:cubicBezTo>
                  <a:pt x="643" y="2668"/>
                  <a:pt x="1274" y="2965"/>
                  <a:pt x="2131" y="3144"/>
                </a:cubicBezTo>
                <a:lnTo>
                  <a:pt x="2167" y="3144"/>
                </a:lnTo>
                <a:cubicBezTo>
                  <a:pt x="2238" y="3144"/>
                  <a:pt x="2298" y="3096"/>
                  <a:pt x="2322" y="3025"/>
                </a:cubicBezTo>
                <a:cubicBezTo>
                  <a:pt x="2334" y="2930"/>
                  <a:pt x="2286" y="2858"/>
                  <a:pt x="2203" y="2846"/>
                </a:cubicBezTo>
                <a:cubicBezTo>
                  <a:pt x="1036" y="2596"/>
                  <a:pt x="298" y="2132"/>
                  <a:pt x="298" y="1667"/>
                </a:cubicBezTo>
                <a:cubicBezTo>
                  <a:pt x="298" y="1346"/>
                  <a:pt x="679" y="1001"/>
                  <a:pt x="1369" y="751"/>
                </a:cubicBezTo>
                <a:cubicBezTo>
                  <a:pt x="2096" y="465"/>
                  <a:pt x="3072" y="322"/>
                  <a:pt x="4132" y="322"/>
                </a:cubicBezTo>
                <a:cubicBezTo>
                  <a:pt x="4667" y="322"/>
                  <a:pt x="5191" y="358"/>
                  <a:pt x="5679" y="441"/>
                </a:cubicBezTo>
                <a:cubicBezTo>
                  <a:pt x="5687" y="442"/>
                  <a:pt x="5695" y="443"/>
                  <a:pt x="5703" y="443"/>
                </a:cubicBezTo>
                <a:cubicBezTo>
                  <a:pt x="5786" y="443"/>
                  <a:pt x="5847" y="385"/>
                  <a:pt x="5858" y="298"/>
                </a:cubicBezTo>
                <a:cubicBezTo>
                  <a:pt x="5870" y="215"/>
                  <a:pt x="5810" y="143"/>
                  <a:pt x="5727" y="120"/>
                </a:cubicBezTo>
                <a:cubicBezTo>
                  <a:pt x="5215" y="36"/>
                  <a:pt x="4679" y="1"/>
                  <a:pt x="41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47"/>
          <p:cNvGrpSpPr/>
          <p:nvPr/>
        </p:nvGrpSpPr>
        <p:grpSpPr>
          <a:xfrm>
            <a:off x="3037655" y="2075614"/>
            <a:ext cx="306314" cy="347403"/>
            <a:chOff x="1310655" y="3360527"/>
            <a:chExt cx="306314" cy="347403"/>
          </a:xfrm>
        </p:grpSpPr>
        <p:sp>
          <p:nvSpPr>
            <p:cNvPr id="361" name="Google Shape;361;p47"/>
            <p:cNvSpPr/>
            <p:nvPr/>
          </p:nvSpPr>
          <p:spPr>
            <a:xfrm>
              <a:off x="1440416" y="3531630"/>
              <a:ext cx="151652" cy="176299"/>
            </a:xfrm>
            <a:custGeom>
              <a:rect b="b" l="l" r="r" t="t"/>
              <a:pathLst>
                <a:path extrusionOk="0" h="5565" w="4787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7"/>
            <p:cNvSpPr/>
            <p:nvPr/>
          </p:nvSpPr>
          <p:spPr>
            <a:xfrm>
              <a:off x="1486447" y="3589478"/>
              <a:ext cx="64152" cy="75842"/>
            </a:xfrm>
            <a:custGeom>
              <a:rect b="b" l="l" r="r" t="t"/>
              <a:pathLst>
                <a:path extrusionOk="0" h="2394" w="2025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1310655" y="3360527"/>
              <a:ext cx="306314" cy="334572"/>
            </a:xfrm>
            <a:custGeom>
              <a:rect b="b" l="l" r="r" t="t"/>
              <a:pathLst>
                <a:path extrusionOk="0" h="10561" w="9669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1474377" y="3380453"/>
              <a:ext cx="122221" cy="118895"/>
            </a:xfrm>
            <a:custGeom>
              <a:rect b="b" l="l" r="r" t="t"/>
              <a:pathLst>
                <a:path extrusionOk="0" h="3753" w="3858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1510207" y="3632848"/>
              <a:ext cx="15492" cy="17741"/>
            </a:xfrm>
            <a:custGeom>
              <a:rect b="b" l="l" r="r" t="t"/>
              <a:pathLst>
                <a:path extrusionOk="0" h="560" w="48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47"/>
          <p:cNvGrpSpPr/>
          <p:nvPr/>
        </p:nvGrpSpPr>
        <p:grpSpPr>
          <a:xfrm>
            <a:off x="3068659" y="3664724"/>
            <a:ext cx="244291" cy="326314"/>
            <a:chOff x="7530697" y="2790299"/>
            <a:chExt cx="244291" cy="326314"/>
          </a:xfrm>
        </p:grpSpPr>
        <p:sp>
          <p:nvSpPr>
            <p:cNvPr id="367" name="Google Shape;367;p47"/>
            <p:cNvSpPr/>
            <p:nvPr/>
          </p:nvSpPr>
          <p:spPr>
            <a:xfrm>
              <a:off x="7616911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7678548" y="2907507"/>
              <a:ext cx="9463" cy="14385"/>
            </a:xfrm>
            <a:custGeom>
              <a:rect b="b" l="l" r="r" t="t"/>
              <a:pathLst>
                <a:path extrusionOk="0" h="453" w="298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7632408" y="2943136"/>
              <a:ext cx="40869" cy="14671"/>
            </a:xfrm>
            <a:custGeom>
              <a:rect b="b" l="l" r="r" t="t"/>
              <a:pathLst>
                <a:path extrusionOk="0" h="462" w="1287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7530697" y="2790299"/>
              <a:ext cx="244291" cy="326314"/>
            </a:xfrm>
            <a:custGeom>
              <a:rect b="b" l="l" r="r" t="t"/>
              <a:pathLst>
                <a:path extrusionOk="0" h="10276" w="7693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7611608" y="2891630"/>
              <a:ext cx="20069" cy="9463"/>
            </a:xfrm>
            <a:custGeom>
              <a:rect b="b" l="l" r="r" t="t"/>
              <a:pathLst>
                <a:path extrusionOk="0" h="298" w="632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7"/>
            <p:cNvSpPr/>
            <p:nvPr/>
          </p:nvSpPr>
          <p:spPr>
            <a:xfrm>
              <a:off x="7673245" y="2891630"/>
              <a:ext cx="19688" cy="9463"/>
            </a:xfrm>
            <a:custGeom>
              <a:rect b="b" l="l" r="r" t="t"/>
              <a:pathLst>
                <a:path extrusionOk="0" h="298" w="62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47"/>
          <p:cNvSpPr/>
          <p:nvPr/>
        </p:nvSpPr>
        <p:spPr>
          <a:xfrm>
            <a:off x="4386820" y="3013034"/>
            <a:ext cx="370368" cy="368096"/>
          </a:xfrm>
          <a:custGeom>
            <a:rect b="b" l="l" r="r" t="t"/>
            <a:pathLst>
              <a:path extrusionOk="0" h="11503" w="11574">
                <a:moveTo>
                  <a:pt x="5799" y="4168"/>
                </a:moveTo>
                <a:cubicBezTo>
                  <a:pt x="6001" y="4168"/>
                  <a:pt x="6168" y="4335"/>
                  <a:pt x="6168" y="4537"/>
                </a:cubicBezTo>
                <a:cubicBezTo>
                  <a:pt x="6168" y="4632"/>
                  <a:pt x="6144" y="4704"/>
                  <a:pt x="6096" y="4775"/>
                </a:cubicBezTo>
                <a:cubicBezTo>
                  <a:pt x="6001" y="4751"/>
                  <a:pt x="5906" y="4740"/>
                  <a:pt x="5811" y="4740"/>
                </a:cubicBezTo>
                <a:cubicBezTo>
                  <a:pt x="5703" y="4740"/>
                  <a:pt x="5620" y="4751"/>
                  <a:pt x="5525" y="4775"/>
                </a:cubicBezTo>
                <a:cubicBezTo>
                  <a:pt x="5465" y="4716"/>
                  <a:pt x="5453" y="4632"/>
                  <a:pt x="5453" y="4537"/>
                </a:cubicBezTo>
                <a:cubicBezTo>
                  <a:pt x="5430" y="4347"/>
                  <a:pt x="5608" y="4168"/>
                  <a:pt x="5799" y="4168"/>
                </a:cubicBezTo>
                <a:close/>
                <a:moveTo>
                  <a:pt x="5822" y="5085"/>
                </a:moveTo>
                <a:cubicBezTo>
                  <a:pt x="6227" y="5085"/>
                  <a:pt x="6549" y="5418"/>
                  <a:pt x="6549" y="5823"/>
                </a:cubicBezTo>
                <a:cubicBezTo>
                  <a:pt x="6549" y="5942"/>
                  <a:pt x="6525" y="6037"/>
                  <a:pt x="6477" y="6144"/>
                </a:cubicBezTo>
                <a:cubicBezTo>
                  <a:pt x="6430" y="6168"/>
                  <a:pt x="6406" y="6192"/>
                  <a:pt x="6394" y="6240"/>
                </a:cubicBezTo>
                <a:cubicBezTo>
                  <a:pt x="6358" y="6323"/>
                  <a:pt x="6406" y="6418"/>
                  <a:pt x="6489" y="6466"/>
                </a:cubicBezTo>
                <a:cubicBezTo>
                  <a:pt x="6977" y="6645"/>
                  <a:pt x="7251" y="7026"/>
                  <a:pt x="7251" y="7549"/>
                </a:cubicBezTo>
                <a:cubicBezTo>
                  <a:pt x="7251" y="8323"/>
                  <a:pt x="6620" y="9228"/>
                  <a:pt x="5811" y="9228"/>
                </a:cubicBezTo>
                <a:cubicBezTo>
                  <a:pt x="5001" y="9228"/>
                  <a:pt x="4370" y="8323"/>
                  <a:pt x="4370" y="7549"/>
                </a:cubicBezTo>
                <a:cubicBezTo>
                  <a:pt x="4370" y="7168"/>
                  <a:pt x="4513" y="6859"/>
                  <a:pt x="4787" y="6656"/>
                </a:cubicBezTo>
                <a:cubicBezTo>
                  <a:pt x="5037" y="6442"/>
                  <a:pt x="5406" y="6323"/>
                  <a:pt x="5822" y="6323"/>
                </a:cubicBezTo>
                <a:cubicBezTo>
                  <a:pt x="5918" y="6323"/>
                  <a:pt x="5989" y="6252"/>
                  <a:pt x="5989" y="6156"/>
                </a:cubicBezTo>
                <a:cubicBezTo>
                  <a:pt x="5989" y="6073"/>
                  <a:pt x="5918" y="6002"/>
                  <a:pt x="5822" y="6002"/>
                </a:cubicBezTo>
                <a:cubicBezTo>
                  <a:pt x="5584" y="6002"/>
                  <a:pt x="5358" y="6025"/>
                  <a:pt x="5156" y="6097"/>
                </a:cubicBezTo>
                <a:cubicBezTo>
                  <a:pt x="5108" y="6013"/>
                  <a:pt x="5096" y="5906"/>
                  <a:pt x="5096" y="5823"/>
                </a:cubicBezTo>
                <a:cubicBezTo>
                  <a:pt x="5096" y="5418"/>
                  <a:pt x="5418" y="5085"/>
                  <a:pt x="5822" y="5085"/>
                </a:cubicBezTo>
                <a:close/>
                <a:moveTo>
                  <a:pt x="3798" y="1"/>
                </a:moveTo>
                <a:cubicBezTo>
                  <a:pt x="3715" y="1"/>
                  <a:pt x="3620" y="72"/>
                  <a:pt x="3620" y="168"/>
                </a:cubicBezTo>
                <a:lnTo>
                  <a:pt x="3620" y="2930"/>
                </a:lnTo>
                <a:cubicBezTo>
                  <a:pt x="3620" y="3037"/>
                  <a:pt x="3655" y="3120"/>
                  <a:pt x="3715" y="3216"/>
                </a:cubicBezTo>
                <a:lnTo>
                  <a:pt x="4918" y="5109"/>
                </a:lnTo>
                <a:cubicBezTo>
                  <a:pt x="4906" y="5121"/>
                  <a:pt x="4894" y="5132"/>
                  <a:pt x="4870" y="5168"/>
                </a:cubicBezTo>
                <a:lnTo>
                  <a:pt x="2536" y="3335"/>
                </a:lnTo>
                <a:cubicBezTo>
                  <a:pt x="2512" y="3323"/>
                  <a:pt x="2489" y="3287"/>
                  <a:pt x="2477" y="3263"/>
                </a:cubicBezTo>
                <a:lnTo>
                  <a:pt x="1620" y="1013"/>
                </a:lnTo>
                <a:cubicBezTo>
                  <a:pt x="1593" y="942"/>
                  <a:pt x="1527" y="904"/>
                  <a:pt x="1460" y="904"/>
                </a:cubicBezTo>
                <a:cubicBezTo>
                  <a:pt x="1437" y="904"/>
                  <a:pt x="1415" y="908"/>
                  <a:pt x="1393" y="918"/>
                </a:cubicBezTo>
                <a:cubicBezTo>
                  <a:pt x="1298" y="965"/>
                  <a:pt x="1262" y="1060"/>
                  <a:pt x="1298" y="1144"/>
                </a:cubicBezTo>
                <a:lnTo>
                  <a:pt x="2167" y="3394"/>
                </a:lnTo>
                <a:cubicBezTo>
                  <a:pt x="2191" y="3489"/>
                  <a:pt x="2251" y="3561"/>
                  <a:pt x="2334" y="3620"/>
                </a:cubicBezTo>
                <a:lnTo>
                  <a:pt x="4739" y="5513"/>
                </a:lnTo>
                <a:cubicBezTo>
                  <a:pt x="4739" y="5525"/>
                  <a:pt x="4727" y="5537"/>
                  <a:pt x="4727" y="5549"/>
                </a:cubicBezTo>
                <a:lnTo>
                  <a:pt x="3429" y="5275"/>
                </a:lnTo>
                <a:cubicBezTo>
                  <a:pt x="3384" y="5263"/>
                  <a:pt x="3339" y="5256"/>
                  <a:pt x="3294" y="5256"/>
                </a:cubicBezTo>
                <a:cubicBezTo>
                  <a:pt x="3209" y="5256"/>
                  <a:pt x="3126" y="5280"/>
                  <a:pt x="3048" y="5335"/>
                </a:cubicBezTo>
                <a:lnTo>
                  <a:pt x="1108" y="6466"/>
                </a:lnTo>
                <a:cubicBezTo>
                  <a:pt x="1000" y="6525"/>
                  <a:pt x="929" y="6609"/>
                  <a:pt x="881" y="6716"/>
                </a:cubicBezTo>
                <a:lnTo>
                  <a:pt x="36" y="8764"/>
                </a:lnTo>
                <a:cubicBezTo>
                  <a:pt x="0" y="8859"/>
                  <a:pt x="36" y="8942"/>
                  <a:pt x="131" y="8990"/>
                </a:cubicBezTo>
                <a:cubicBezTo>
                  <a:pt x="143" y="9002"/>
                  <a:pt x="167" y="9002"/>
                  <a:pt x="191" y="9002"/>
                </a:cubicBezTo>
                <a:cubicBezTo>
                  <a:pt x="250" y="9002"/>
                  <a:pt x="322" y="8966"/>
                  <a:pt x="334" y="8907"/>
                </a:cubicBezTo>
                <a:lnTo>
                  <a:pt x="1179" y="6847"/>
                </a:lnTo>
                <a:cubicBezTo>
                  <a:pt x="1203" y="6799"/>
                  <a:pt x="1227" y="6775"/>
                  <a:pt x="1262" y="6764"/>
                </a:cubicBezTo>
                <a:lnTo>
                  <a:pt x="3191" y="5632"/>
                </a:lnTo>
                <a:cubicBezTo>
                  <a:pt x="3221" y="5610"/>
                  <a:pt x="3252" y="5602"/>
                  <a:pt x="3279" y="5602"/>
                </a:cubicBezTo>
                <a:cubicBezTo>
                  <a:pt x="3294" y="5602"/>
                  <a:pt x="3309" y="5604"/>
                  <a:pt x="3322" y="5609"/>
                </a:cubicBezTo>
                <a:lnTo>
                  <a:pt x="4679" y="5906"/>
                </a:lnTo>
                <a:cubicBezTo>
                  <a:pt x="4679" y="5942"/>
                  <a:pt x="4691" y="5966"/>
                  <a:pt x="4691" y="6002"/>
                </a:cubicBezTo>
                <a:lnTo>
                  <a:pt x="3882" y="6264"/>
                </a:lnTo>
                <a:cubicBezTo>
                  <a:pt x="3727" y="6311"/>
                  <a:pt x="3596" y="6430"/>
                  <a:pt x="3548" y="6597"/>
                </a:cubicBezTo>
                <a:lnTo>
                  <a:pt x="2727" y="8871"/>
                </a:lnTo>
                <a:cubicBezTo>
                  <a:pt x="2703" y="8942"/>
                  <a:pt x="2703" y="9014"/>
                  <a:pt x="2703" y="9097"/>
                </a:cubicBezTo>
                <a:lnTo>
                  <a:pt x="2882" y="11359"/>
                </a:lnTo>
                <a:cubicBezTo>
                  <a:pt x="2882" y="11443"/>
                  <a:pt x="2953" y="11502"/>
                  <a:pt x="3048" y="11502"/>
                </a:cubicBezTo>
                <a:lnTo>
                  <a:pt x="3060" y="11502"/>
                </a:lnTo>
                <a:cubicBezTo>
                  <a:pt x="3144" y="11502"/>
                  <a:pt x="3227" y="11419"/>
                  <a:pt x="3203" y="11324"/>
                </a:cubicBezTo>
                <a:lnTo>
                  <a:pt x="3024" y="9061"/>
                </a:lnTo>
                <a:cubicBezTo>
                  <a:pt x="3024" y="9038"/>
                  <a:pt x="3024" y="9002"/>
                  <a:pt x="3048" y="8990"/>
                </a:cubicBezTo>
                <a:lnTo>
                  <a:pt x="3858" y="6716"/>
                </a:lnTo>
                <a:cubicBezTo>
                  <a:pt x="3882" y="6656"/>
                  <a:pt x="3917" y="6609"/>
                  <a:pt x="3977" y="6597"/>
                </a:cubicBezTo>
                <a:lnTo>
                  <a:pt x="4370" y="6466"/>
                </a:lnTo>
                <a:lnTo>
                  <a:pt x="4370" y="6466"/>
                </a:lnTo>
                <a:cubicBezTo>
                  <a:pt x="4096" y="6728"/>
                  <a:pt x="3953" y="7097"/>
                  <a:pt x="3953" y="7514"/>
                </a:cubicBezTo>
                <a:cubicBezTo>
                  <a:pt x="3953" y="7990"/>
                  <a:pt x="4144" y="8502"/>
                  <a:pt x="4453" y="8883"/>
                </a:cubicBezTo>
                <a:cubicBezTo>
                  <a:pt x="4810" y="9300"/>
                  <a:pt x="5263" y="9538"/>
                  <a:pt x="5739" y="9538"/>
                </a:cubicBezTo>
                <a:cubicBezTo>
                  <a:pt x="6215" y="9538"/>
                  <a:pt x="6656" y="9300"/>
                  <a:pt x="7013" y="8883"/>
                </a:cubicBezTo>
                <a:cubicBezTo>
                  <a:pt x="7346" y="8502"/>
                  <a:pt x="7525" y="7990"/>
                  <a:pt x="7525" y="7514"/>
                </a:cubicBezTo>
                <a:cubicBezTo>
                  <a:pt x="7525" y="7097"/>
                  <a:pt x="7370" y="6728"/>
                  <a:pt x="7108" y="6466"/>
                </a:cubicBezTo>
                <a:lnTo>
                  <a:pt x="7108" y="6466"/>
                </a:lnTo>
                <a:lnTo>
                  <a:pt x="7489" y="6597"/>
                </a:lnTo>
                <a:cubicBezTo>
                  <a:pt x="7549" y="6609"/>
                  <a:pt x="7596" y="6656"/>
                  <a:pt x="7608" y="6716"/>
                </a:cubicBezTo>
                <a:lnTo>
                  <a:pt x="8430" y="8990"/>
                </a:lnTo>
                <a:cubicBezTo>
                  <a:pt x="8442" y="9014"/>
                  <a:pt x="8442" y="9038"/>
                  <a:pt x="8442" y="9061"/>
                </a:cubicBezTo>
                <a:lnTo>
                  <a:pt x="8263" y="11324"/>
                </a:lnTo>
                <a:cubicBezTo>
                  <a:pt x="8263" y="11419"/>
                  <a:pt x="8323" y="11502"/>
                  <a:pt x="8418" y="11502"/>
                </a:cubicBezTo>
                <a:lnTo>
                  <a:pt x="8430" y="11502"/>
                </a:lnTo>
                <a:cubicBezTo>
                  <a:pt x="8513" y="11502"/>
                  <a:pt x="8597" y="11431"/>
                  <a:pt x="8597" y="11359"/>
                </a:cubicBezTo>
                <a:lnTo>
                  <a:pt x="8775" y="9097"/>
                </a:lnTo>
                <a:cubicBezTo>
                  <a:pt x="8775" y="9014"/>
                  <a:pt x="8775" y="8942"/>
                  <a:pt x="8739" y="8871"/>
                </a:cubicBezTo>
                <a:lnTo>
                  <a:pt x="7918" y="6597"/>
                </a:lnTo>
                <a:cubicBezTo>
                  <a:pt x="7858" y="6442"/>
                  <a:pt x="7739" y="6323"/>
                  <a:pt x="7596" y="6264"/>
                </a:cubicBezTo>
                <a:lnTo>
                  <a:pt x="6775" y="6002"/>
                </a:lnTo>
                <a:cubicBezTo>
                  <a:pt x="6775" y="5966"/>
                  <a:pt x="6787" y="5942"/>
                  <a:pt x="6787" y="5906"/>
                </a:cubicBezTo>
                <a:lnTo>
                  <a:pt x="8144" y="5609"/>
                </a:lnTo>
                <a:cubicBezTo>
                  <a:pt x="8157" y="5605"/>
                  <a:pt x="8170" y="5604"/>
                  <a:pt x="8182" y="5604"/>
                </a:cubicBezTo>
                <a:cubicBezTo>
                  <a:pt x="8216" y="5604"/>
                  <a:pt x="8249" y="5615"/>
                  <a:pt x="8275" y="5632"/>
                </a:cubicBezTo>
                <a:lnTo>
                  <a:pt x="10216" y="6764"/>
                </a:lnTo>
                <a:cubicBezTo>
                  <a:pt x="10240" y="6775"/>
                  <a:pt x="10275" y="6823"/>
                  <a:pt x="10287" y="6847"/>
                </a:cubicBezTo>
                <a:lnTo>
                  <a:pt x="11133" y="8907"/>
                </a:lnTo>
                <a:cubicBezTo>
                  <a:pt x="11168" y="8954"/>
                  <a:pt x="11228" y="9002"/>
                  <a:pt x="11287" y="9002"/>
                </a:cubicBezTo>
                <a:cubicBezTo>
                  <a:pt x="11299" y="9002"/>
                  <a:pt x="11335" y="9002"/>
                  <a:pt x="11347" y="8990"/>
                </a:cubicBezTo>
                <a:cubicBezTo>
                  <a:pt x="11526" y="8978"/>
                  <a:pt x="11573" y="8883"/>
                  <a:pt x="11526" y="8800"/>
                </a:cubicBezTo>
                <a:lnTo>
                  <a:pt x="10680" y="6740"/>
                </a:lnTo>
                <a:cubicBezTo>
                  <a:pt x="10633" y="6645"/>
                  <a:pt x="10561" y="6549"/>
                  <a:pt x="10454" y="6490"/>
                </a:cubicBezTo>
                <a:lnTo>
                  <a:pt x="8525" y="5359"/>
                </a:lnTo>
                <a:cubicBezTo>
                  <a:pt x="8442" y="5309"/>
                  <a:pt x="8348" y="5288"/>
                  <a:pt x="8253" y="5288"/>
                </a:cubicBezTo>
                <a:cubicBezTo>
                  <a:pt x="8213" y="5288"/>
                  <a:pt x="8172" y="5292"/>
                  <a:pt x="8132" y="5299"/>
                </a:cubicBezTo>
                <a:lnTo>
                  <a:pt x="6834" y="5585"/>
                </a:lnTo>
                <a:cubicBezTo>
                  <a:pt x="6834" y="5573"/>
                  <a:pt x="6834" y="5549"/>
                  <a:pt x="6823" y="5537"/>
                </a:cubicBezTo>
                <a:lnTo>
                  <a:pt x="9240" y="3644"/>
                </a:lnTo>
                <a:cubicBezTo>
                  <a:pt x="9311" y="3585"/>
                  <a:pt x="9370" y="3513"/>
                  <a:pt x="9394" y="3430"/>
                </a:cubicBezTo>
                <a:lnTo>
                  <a:pt x="10263" y="1180"/>
                </a:lnTo>
                <a:cubicBezTo>
                  <a:pt x="10287" y="1084"/>
                  <a:pt x="10252" y="1001"/>
                  <a:pt x="10168" y="953"/>
                </a:cubicBezTo>
                <a:cubicBezTo>
                  <a:pt x="10149" y="945"/>
                  <a:pt x="10129" y="941"/>
                  <a:pt x="10110" y="941"/>
                </a:cubicBezTo>
                <a:cubicBezTo>
                  <a:pt x="10044" y="941"/>
                  <a:pt x="9981" y="984"/>
                  <a:pt x="9954" y="1049"/>
                </a:cubicBezTo>
                <a:lnTo>
                  <a:pt x="9085" y="3287"/>
                </a:lnTo>
                <a:cubicBezTo>
                  <a:pt x="9073" y="3323"/>
                  <a:pt x="9061" y="3346"/>
                  <a:pt x="9025" y="3370"/>
                </a:cubicBezTo>
                <a:lnTo>
                  <a:pt x="6692" y="5192"/>
                </a:lnTo>
                <a:cubicBezTo>
                  <a:pt x="6680" y="5180"/>
                  <a:pt x="6656" y="5156"/>
                  <a:pt x="6644" y="5132"/>
                </a:cubicBezTo>
                <a:lnTo>
                  <a:pt x="7846" y="3251"/>
                </a:lnTo>
                <a:cubicBezTo>
                  <a:pt x="7906" y="3156"/>
                  <a:pt x="7942" y="3061"/>
                  <a:pt x="7942" y="2965"/>
                </a:cubicBezTo>
                <a:lnTo>
                  <a:pt x="7942" y="191"/>
                </a:lnTo>
                <a:cubicBezTo>
                  <a:pt x="7942" y="108"/>
                  <a:pt x="7858" y="13"/>
                  <a:pt x="7775" y="13"/>
                </a:cubicBezTo>
                <a:cubicBezTo>
                  <a:pt x="7692" y="13"/>
                  <a:pt x="7596" y="84"/>
                  <a:pt x="7596" y="179"/>
                </a:cubicBezTo>
                <a:lnTo>
                  <a:pt x="7596" y="2954"/>
                </a:lnTo>
                <a:cubicBezTo>
                  <a:pt x="7596" y="2977"/>
                  <a:pt x="7585" y="3025"/>
                  <a:pt x="7561" y="3049"/>
                </a:cubicBezTo>
                <a:lnTo>
                  <a:pt x="6406" y="4882"/>
                </a:lnTo>
                <a:lnTo>
                  <a:pt x="6394" y="4870"/>
                </a:lnTo>
                <a:cubicBezTo>
                  <a:pt x="6465" y="4751"/>
                  <a:pt x="6501" y="4632"/>
                  <a:pt x="6501" y="4489"/>
                </a:cubicBezTo>
                <a:lnTo>
                  <a:pt x="6501" y="3597"/>
                </a:lnTo>
                <a:cubicBezTo>
                  <a:pt x="6501" y="3466"/>
                  <a:pt x="6453" y="3346"/>
                  <a:pt x="6406" y="3275"/>
                </a:cubicBezTo>
                <a:cubicBezTo>
                  <a:pt x="6377" y="3223"/>
                  <a:pt x="6322" y="3196"/>
                  <a:pt x="6267" y="3196"/>
                </a:cubicBezTo>
                <a:cubicBezTo>
                  <a:pt x="6209" y="3196"/>
                  <a:pt x="6151" y="3226"/>
                  <a:pt x="6120" y="3287"/>
                </a:cubicBezTo>
                <a:cubicBezTo>
                  <a:pt x="6096" y="3335"/>
                  <a:pt x="6096" y="3406"/>
                  <a:pt x="6120" y="3454"/>
                </a:cubicBezTo>
                <a:cubicBezTo>
                  <a:pt x="6144" y="3489"/>
                  <a:pt x="6156" y="3525"/>
                  <a:pt x="6156" y="3597"/>
                </a:cubicBezTo>
                <a:lnTo>
                  <a:pt x="6156" y="3894"/>
                </a:lnTo>
                <a:cubicBezTo>
                  <a:pt x="6049" y="3847"/>
                  <a:pt x="5918" y="3799"/>
                  <a:pt x="5787" y="3799"/>
                </a:cubicBezTo>
                <a:cubicBezTo>
                  <a:pt x="5644" y="3799"/>
                  <a:pt x="5513" y="3835"/>
                  <a:pt x="5406" y="3894"/>
                </a:cubicBezTo>
                <a:lnTo>
                  <a:pt x="5406" y="3597"/>
                </a:lnTo>
                <a:cubicBezTo>
                  <a:pt x="5406" y="3525"/>
                  <a:pt x="5430" y="3489"/>
                  <a:pt x="5441" y="3454"/>
                </a:cubicBezTo>
                <a:cubicBezTo>
                  <a:pt x="5465" y="3406"/>
                  <a:pt x="5465" y="3346"/>
                  <a:pt x="5441" y="3287"/>
                </a:cubicBezTo>
                <a:cubicBezTo>
                  <a:pt x="5411" y="3226"/>
                  <a:pt x="5352" y="3196"/>
                  <a:pt x="5294" y="3196"/>
                </a:cubicBezTo>
                <a:cubicBezTo>
                  <a:pt x="5239" y="3196"/>
                  <a:pt x="5185" y="3223"/>
                  <a:pt x="5156" y="3275"/>
                </a:cubicBezTo>
                <a:cubicBezTo>
                  <a:pt x="5108" y="3358"/>
                  <a:pt x="5072" y="3466"/>
                  <a:pt x="5072" y="3597"/>
                </a:cubicBezTo>
                <a:lnTo>
                  <a:pt x="5072" y="4489"/>
                </a:lnTo>
                <a:cubicBezTo>
                  <a:pt x="5072" y="4632"/>
                  <a:pt x="5108" y="4763"/>
                  <a:pt x="5168" y="4870"/>
                </a:cubicBezTo>
                <a:lnTo>
                  <a:pt x="5156" y="4882"/>
                </a:lnTo>
                <a:lnTo>
                  <a:pt x="4001" y="3049"/>
                </a:lnTo>
                <a:cubicBezTo>
                  <a:pt x="3977" y="3025"/>
                  <a:pt x="3965" y="2989"/>
                  <a:pt x="3965" y="2954"/>
                </a:cubicBezTo>
                <a:lnTo>
                  <a:pt x="3965" y="179"/>
                </a:lnTo>
                <a:cubicBezTo>
                  <a:pt x="3965" y="84"/>
                  <a:pt x="3894" y="1"/>
                  <a:pt x="37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47"/>
          <p:cNvGrpSpPr/>
          <p:nvPr/>
        </p:nvGrpSpPr>
        <p:grpSpPr>
          <a:xfrm>
            <a:off x="5810320" y="3735605"/>
            <a:ext cx="361971" cy="314958"/>
            <a:chOff x="3716358" y="1544655"/>
            <a:chExt cx="361971" cy="314958"/>
          </a:xfrm>
        </p:grpSpPr>
        <p:sp>
          <p:nvSpPr>
            <p:cNvPr id="375" name="Google Shape;375;p47"/>
            <p:cNvSpPr/>
            <p:nvPr/>
          </p:nvSpPr>
          <p:spPr>
            <a:xfrm>
              <a:off x="3767509" y="1646957"/>
              <a:ext cx="231213" cy="10663"/>
            </a:xfrm>
            <a:custGeom>
              <a:rect b="b" l="l" r="r" t="t"/>
              <a:pathLst>
                <a:path extrusionOk="0" h="335" w="7264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3767509" y="1618532"/>
              <a:ext cx="152020" cy="10663"/>
            </a:xfrm>
            <a:custGeom>
              <a:rect b="b" l="l" r="r" t="t"/>
              <a:pathLst>
                <a:path extrusionOk="0" h="335" w="4776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3931624" y="1618532"/>
              <a:ext cx="67098" cy="10663"/>
            </a:xfrm>
            <a:custGeom>
              <a:rect b="b" l="l" r="r" t="t"/>
              <a:pathLst>
                <a:path extrusionOk="0" h="335" w="2108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3767509" y="1590108"/>
              <a:ext cx="39087" cy="10663"/>
            </a:xfrm>
            <a:custGeom>
              <a:rect b="b" l="l" r="r" t="t"/>
              <a:pathLst>
                <a:path extrusionOk="0" h="335" w="122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3818309" y="1590108"/>
              <a:ext cx="180412" cy="10663"/>
            </a:xfrm>
            <a:custGeom>
              <a:rect b="b" l="l" r="r" t="t"/>
              <a:pathLst>
                <a:path extrusionOk="0" h="335" w="5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" name="Google Shape;380;p47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381" name="Google Shape;381;p47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rect b="b" l="l" r="r" t="t"/>
                <a:pathLst>
                  <a:path extrusionOk="0" h="335" w="2656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47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rect b="b" l="l" r="r" t="t"/>
                <a:pathLst>
                  <a:path extrusionOk="0" h="335" w="3882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7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rect b="b" l="l" r="r" t="t"/>
                <a:pathLst>
                  <a:path extrusionOk="0" h="335" w="549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47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rect b="b" l="l" r="r" t="t"/>
                <a:pathLst>
                  <a:path extrusionOk="0" h="335" w="1394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47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rect b="b" l="l" r="r" t="t"/>
                <a:pathLst>
                  <a:path extrusionOk="0" h="9895" w="11372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/>
          <p:nvPr>
            <p:ph type="title"/>
          </p:nvPr>
        </p:nvSpPr>
        <p:spPr>
          <a:xfrm>
            <a:off x="6142675" y="949125"/>
            <a:ext cx="26379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Tools and Services</a:t>
            </a:r>
            <a:endParaRPr sz="3200"/>
          </a:p>
        </p:txBody>
      </p:sp>
      <p:sp>
        <p:nvSpPr>
          <p:cNvPr id="391" name="Google Shape;391;p48"/>
          <p:cNvSpPr/>
          <p:nvPr/>
        </p:nvSpPr>
        <p:spPr>
          <a:xfrm rot="1799671">
            <a:off x="1204177" y="325811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8"/>
          <p:cNvSpPr/>
          <p:nvPr/>
        </p:nvSpPr>
        <p:spPr>
          <a:xfrm rot="1799671">
            <a:off x="580417" y="325811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8"/>
          <p:cNvSpPr txBox="1"/>
          <p:nvPr>
            <p:ph idx="2" type="title"/>
          </p:nvPr>
        </p:nvSpPr>
        <p:spPr>
          <a:xfrm>
            <a:off x="503473" y="336413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/>
          <p:nvPr>
            <p:ph idx="2"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Setting Honeypot</a:t>
            </a:r>
            <a:endParaRPr/>
          </a:p>
        </p:txBody>
      </p:sp>
      <p:sp>
        <p:nvSpPr>
          <p:cNvPr id="399" name="Google Shape;399;p49"/>
          <p:cNvSpPr/>
          <p:nvPr/>
        </p:nvSpPr>
        <p:spPr>
          <a:xfrm>
            <a:off x="3249461" y="948825"/>
            <a:ext cx="2645176" cy="309961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00" name="Google Shape;400;p49"/>
          <p:cNvCxnSpPr/>
          <p:nvPr/>
        </p:nvCxnSpPr>
        <p:spPr>
          <a:xfrm>
            <a:off x="3838575" y="2046850"/>
            <a:ext cx="1496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49"/>
          <p:cNvSpPr/>
          <p:nvPr/>
        </p:nvSpPr>
        <p:spPr>
          <a:xfrm rot="1800402">
            <a:off x="4175558" y="1713480"/>
            <a:ext cx="822433" cy="712214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9"/>
          <p:cNvSpPr txBox="1"/>
          <p:nvPr/>
        </p:nvSpPr>
        <p:spPr>
          <a:xfrm>
            <a:off x="472125" y="1791250"/>
            <a:ext cx="2767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Install the honeypot software</a:t>
            </a:r>
            <a:endParaRPr sz="22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r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515525" y="2680775"/>
            <a:ext cx="25536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Configure firewall and logging policies</a:t>
            </a:r>
            <a:endParaRPr sz="22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4226925" y="1867300"/>
            <a:ext cx="393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01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5" name="Google Shape;405;p49"/>
          <p:cNvSpPr txBox="1"/>
          <p:nvPr/>
        </p:nvSpPr>
        <p:spPr>
          <a:xfrm>
            <a:off x="6147776" y="1731550"/>
            <a:ext cx="26451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Configure the honeypot</a:t>
            </a:r>
            <a:endParaRPr sz="22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6147767" y="2730233"/>
            <a:ext cx="22983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Testing</a:t>
            </a:r>
            <a:endParaRPr sz="22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07" name="Google Shape;407;p49"/>
          <p:cNvCxnSpPr/>
          <p:nvPr/>
        </p:nvCxnSpPr>
        <p:spPr>
          <a:xfrm>
            <a:off x="3838575" y="3073925"/>
            <a:ext cx="1496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49"/>
          <p:cNvSpPr/>
          <p:nvPr/>
        </p:nvSpPr>
        <p:spPr>
          <a:xfrm rot="1800402">
            <a:off x="4175558" y="2717830"/>
            <a:ext cx="822433" cy="712214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4226925" y="2894375"/>
            <a:ext cx="393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02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0" name="Google Shape;410;p49"/>
          <p:cNvSpPr txBox="1"/>
          <p:nvPr/>
        </p:nvSpPr>
        <p:spPr>
          <a:xfrm>
            <a:off x="4553625" y="1867300"/>
            <a:ext cx="393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03</a:t>
            </a:r>
            <a:endParaRPr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1" name="Google Shape;411;p49"/>
          <p:cNvSpPr txBox="1"/>
          <p:nvPr/>
        </p:nvSpPr>
        <p:spPr>
          <a:xfrm>
            <a:off x="4553625" y="2894375"/>
            <a:ext cx="393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04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2" name="Google Shape;412;p49"/>
          <p:cNvSpPr/>
          <p:nvPr/>
        </p:nvSpPr>
        <p:spPr>
          <a:xfrm>
            <a:off x="3235729" y="1876834"/>
            <a:ext cx="344097" cy="340033"/>
          </a:xfrm>
          <a:custGeom>
            <a:rect b="b" l="l" r="r" t="t"/>
            <a:pathLst>
              <a:path extrusionOk="0" h="10708" w="10836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49"/>
          <p:cNvGrpSpPr/>
          <p:nvPr/>
        </p:nvGrpSpPr>
        <p:grpSpPr>
          <a:xfrm>
            <a:off x="3170272" y="2900138"/>
            <a:ext cx="346406" cy="347552"/>
            <a:chOff x="3214972" y="3359188"/>
            <a:chExt cx="346406" cy="347552"/>
          </a:xfrm>
        </p:grpSpPr>
        <p:sp>
          <p:nvSpPr>
            <p:cNvPr id="414" name="Google Shape;414;p49"/>
            <p:cNvSpPr/>
            <p:nvPr/>
          </p:nvSpPr>
          <p:spPr>
            <a:xfrm>
              <a:off x="3301772" y="3386084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9"/>
            <p:cNvSpPr/>
            <p:nvPr/>
          </p:nvSpPr>
          <p:spPr>
            <a:xfrm>
              <a:off x="3301772" y="3410339"/>
              <a:ext cx="131904" cy="11395"/>
            </a:xfrm>
            <a:custGeom>
              <a:rect b="b" l="l" r="r" t="t"/>
              <a:pathLst>
                <a:path extrusionOk="0" h="358" w="414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9"/>
            <p:cNvSpPr/>
            <p:nvPr/>
          </p:nvSpPr>
          <p:spPr>
            <a:xfrm>
              <a:off x="3301772" y="3484980"/>
              <a:ext cx="71649" cy="11427"/>
            </a:xfrm>
            <a:custGeom>
              <a:rect b="b" l="l" r="r" t="t"/>
              <a:pathLst>
                <a:path extrusionOk="0" h="359" w="2251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9"/>
            <p:cNvSpPr/>
            <p:nvPr/>
          </p:nvSpPr>
          <p:spPr>
            <a:xfrm>
              <a:off x="3301772" y="3509234"/>
              <a:ext cx="130758" cy="11427"/>
            </a:xfrm>
            <a:custGeom>
              <a:rect b="b" l="l" r="r" t="t"/>
              <a:pathLst>
                <a:path extrusionOk="0" h="359" w="4108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9"/>
            <p:cNvSpPr/>
            <p:nvPr/>
          </p:nvSpPr>
          <p:spPr>
            <a:xfrm>
              <a:off x="3301772" y="3584671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3301772" y="3609308"/>
              <a:ext cx="129994" cy="11395"/>
            </a:xfrm>
            <a:custGeom>
              <a:rect b="b" l="l" r="r" t="t"/>
              <a:pathLst>
                <a:path extrusionOk="0" h="358" w="408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9"/>
            <p:cNvSpPr/>
            <p:nvPr/>
          </p:nvSpPr>
          <p:spPr>
            <a:xfrm>
              <a:off x="3214972" y="3458466"/>
              <a:ext cx="346406" cy="248274"/>
            </a:xfrm>
            <a:custGeom>
              <a:rect b="b" l="l" r="r" t="t"/>
              <a:pathLst>
                <a:path extrusionOk="0" h="7800" w="10883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9"/>
            <p:cNvSpPr/>
            <p:nvPr/>
          </p:nvSpPr>
          <p:spPr>
            <a:xfrm>
              <a:off x="3238462" y="3380005"/>
              <a:ext cx="49305" cy="47427"/>
            </a:xfrm>
            <a:custGeom>
              <a:rect b="b" l="l" r="r" t="t"/>
              <a:pathLst>
                <a:path extrusionOk="0" h="1490" w="154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9"/>
            <p:cNvSpPr/>
            <p:nvPr/>
          </p:nvSpPr>
          <p:spPr>
            <a:xfrm>
              <a:off x="3251353" y="3380482"/>
              <a:ext cx="43607" cy="34058"/>
            </a:xfrm>
            <a:custGeom>
              <a:rect b="b" l="l" r="r" t="t"/>
              <a:pathLst>
                <a:path extrusionOk="0" h="1070" w="137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9"/>
            <p:cNvSpPr/>
            <p:nvPr/>
          </p:nvSpPr>
          <p:spPr>
            <a:xfrm>
              <a:off x="3238462" y="3479314"/>
              <a:ext cx="49305" cy="47395"/>
            </a:xfrm>
            <a:custGeom>
              <a:rect b="b" l="l" r="r" t="t"/>
              <a:pathLst>
                <a:path extrusionOk="0" h="1489" w="1549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9"/>
            <p:cNvSpPr/>
            <p:nvPr/>
          </p:nvSpPr>
          <p:spPr>
            <a:xfrm>
              <a:off x="3251353" y="3479792"/>
              <a:ext cx="43607" cy="34408"/>
            </a:xfrm>
            <a:custGeom>
              <a:rect b="b" l="l" r="r" t="t"/>
              <a:pathLst>
                <a:path extrusionOk="0" h="1081" w="137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3238462" y="3578210"/>
              <a:ext cx="49305" cy="47809"/>
            </a:xfrm>
            <a:custGeom>
              <a:rect b="b" l="l" r="r" t="t"/>
              <a:pathLst>
                <a:path extrusionOk="0" h="1502" w="1549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9"/>
            <p:cNvSpPr/>
            <p:nvPr/>
          </p:nvSpPr>
          <p:spPr>
            <a:xfrm>
              <a:off x="3251353" y="3579133"/>
              <a:ext cx="42843" cy="34376"/>
            </a:xfrm>
            <a:custGeom>
              <a:rect b="b" l="l" r="r" t="t"/>
              <a:pathLst>
                <a:path extrusionOk="0" h="1080" w="1346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9"/>
            <p:cNvSpPr/>
            <p:nvPr/>
          </p:nvSpPr>
          <p:spPr>
            <a:xfrm>
              <a:off x="3215736" y="3359188"/>
              <a:ext cx="253558" cy="89442"/>
            </a:xfrm>
            <a:custGeom>
              <a:rect b="b" l="l" r="r" t="t"/>
              <a:pathLst>
                <a:path extrusionOk="0" h="2810" w="7966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49"/>
          <p:cNvSpPr/>
          <p:nvPr/>
        </p:nvSpPr>
        <p:spPr>
          <a:xfrm>
            <a:off x="5562535" y="1794589"/>
            <a:ext cx="357688" cy="357339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49"/>
          <p:cNvGrpSpPr/>
          <p:nvPr/>
        </p:nvGrpSpPr>
        <p:grpSpPr>
          <a:xfrm>
            <a:off x="5563281" y="2894384"/>
            <a:ext cx="356196" cy="265631"/>
            <a:chOff x="5216456" y="3725484"/>
            <a:chExt cx="356196" cy="265631"/>
          </a:xfrm>
        </p:grpSpPr>
        <p:sp>
          <p:nvSpPr>
            <p:cNvPr id="430" name="Google Shape;430;p49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9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49"/>
          <p:cNvGrpSpPr/>
          <p:nvPr/>
        </p:nvGrpSpPr>
        <p:grpSpPr>
          <a:xfrm>
            <a:off x="6055925" y="532309"/>
            <a:ext cx="370930" cy="370549"/>
            <a:chOff x="2497275" y="2744159"/>
            <a:chExt cx="370930" cy="370549"/>
          </a:xfrm>
        </p:grpSpPr>
        <p:sp>
          <p:nvSpPr>
            <p:cNvPr id="433" name="Google Shape;433;p49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9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9" name="Google Shape;4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675" y="3921450"/>
            <a:ext cx="2020649" cy="9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>
            <p:ph type="title"/>
          </p:nvPr>
        </p:nvSpPr>
        <p:spPr>
          <a:xfrm>
            <a:off x="3050700" y="1373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45" name="Google Shape;445;p50"/>
          <p:cNvSpPr/>
          <p:nvPr/>
        </p:nvSpPr>
        <p:spPr>
          <a:xfrm>
            <a:off x="1928890" y="2069555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27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8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7" y="1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0"/>
          <p:cNvSpPr/>
          <p:nvPr/>
        </p:nvSpPr>
        <p:spPr>
          <a:xfrm>
            <a:off x="3308540" y="2069555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10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10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447" name="Google Shape;447;p50"/>
          <p:cNvSpPr/>
          <p:nvPr/>
        </p:nvSpPr>
        <p:spPr>
          <a:xfrm>
            <a:off x="4684213" y="2069562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26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6" y="1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0"/>
          <p:cNvSpPr/>
          <p:nvPr/>
        </p:nvSpPr>
        <p:spPr>
          <a:xfrm>
            <a:off x="6065182" y="2069555"/>
            <a:ext cx="1063392" cy="1225149"/>
          </a:xfrm>
          <a:custGeom>
            <a:rect b="b" l="l" r="r" t="t"/>
            <a:pathLst>
              <a:path extrusionOk="0" h="63152" w="54814">
                <a:moveTo>
                  <a:pt x="27527" y="1"/>
                </a:moveTo>
                <a:lnTo>
                  <a:pt x="120" y="15686"/>
                </a:lnTo>
                <a:lnTo>
                  <a:pt x="1" y="47261"/>
                </a:lnTo>
                <a:lnTo>
                  <a:pt x="27287" y="63151"/>
                </a:lnTo>
                <a:lnTo>
                  <a:pt x="54694" y="47466"/>
                </a:lnTo>
                <a:lnTo>
                  <a:pt x="54813" y="15874"/>
                </a:lnTo>
                <a:lnTo>
                  <a:pt x="27527" y="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0"/>
          <p:cNvSpPr/>
          <p:nvPr/>
        </p:nvSpPr>
        <p:spPr>
          <a:xfrm>
            <a:off x="3139152" y="2681798"/>
            <a:ext cx="1389894" cy="800192"/>
          </a:xfrm>
          <a:custGeom>
            <a:rect b="b" l="l" r="r" t="t"/>
            <a:pathLst>
              <a:path extrusionOk="0" h="41247" w="71644">
                <a:moveTo>
                  <a:pt x="71182" y="1"/>
                </a:moveTo>
                <a:lnTo>
                  <a:pt x="71096" y="20265"/>
                </a:lnTo>
                <a:lnTo>
                  <a:pt x="35848" y="40785"/>
                </a:lnTo>
                <a:lnTo>
                  <a:pt x="479" y="20538"/>
                </a:lnTo>
                <a:lnTo>
                  <a:pt x="394" y="18"/>
                </a:lnTo>
                <a:lnTo>
                  <a:pt x="1" y="18"/>
                </a:lnTo>
                <a:lnTo>
                  <a:pt x="69" y="20760"/>
                </a:lnTo>
                <a:lnTo>
                  <a:pt x="172" y="20829"/>
                </a:lnTo>
                <a:lnTo>
                  <a:pt x="35865" y="41247"/>
                </a:lnTo>
                <a:lnTo>
                  <a:pt x="35967" y="41195"/>
                </a:lnTo>
                <a:lnTo>
                  <a:pt x="71250" y="20641"/>
                </a:lnTo>
                <a:lnTo>
                  <a:pt x="71250" y="20760"/>
                </a:lnTo>
                <a:lnTo>
                  <a:pt x="71643" y="20453"/>
                </a:lnTo>
                <a:lnTo>
                  <a:pt x="71575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0"/>
          <p:cNvSpPr/>
          <p:nvPr/>
        </p:nvSpPr>
        <p:spPr>
          <a:xfrm>
            <a:off x="5898452" y="2681798"/>
            <a:ext cx="1393521" cy="800192"/>
          </a:xfrm>
          <a:custGeom>
            <a:rect b="b" l="l" r="r" t="t"/>
            <a:pathLst>
              <a:path extrusionOk="0" h="41247" w="71831">
                <a:moveTo>
                  <a:pt x="71199" y="1"/>
                </a:moveTo>
                <a:lnTo>
                  <a:pt x="71284" y="20265"/>
                </a:lnTo>
                <a:lnTo>
                  <a:pt x="36035" y="40785"/>
                </a:lnTo>
                <a:lnTo>
                  <a:pt x="650" y="20538"/>
                </a:lnTo>
                <a:lnTo>
                  <a:pt x="564" y="18"/>
                </a:lnTo>
                <a:lnTo>
                  <a:pt x="0" y="18"/>
                </a:lnTo>
                <a:lnTo>
                  <a:pt x="257" y="20760"/>
                </a:lnTo>
                <a:lnTo>
                  <a:pt x="359" y="20829"/>
                </a:lnTo>
                <a:lnTo>
                  <a:pt x="36035" y="41247"/>
                </a:lnTo>
                <a:lnTo>
                  <a:pt x="36138" y="41195"/>
                </a:lnTo>
                <a:lnTo>
                  <a:pt x="71438" y="20641"/>
                </a:lnTo>
                <a:lnTo>
                  <a:pt x="71438" y="20760"/>
                </a:lnTo>
                <a:lnTo>
                  <a:pt x="71831" y="20453"/>
                </a:lnTo>
                <a:lnTo>
                  <a:pt x="71745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0"/>
          <p:cNvSpPr/>
          <p:nvPr/>
        </p:nvSpPr>
        <p:spPr>
          <a:xfrm>
            <a:off x="1760181" y="1881952"/>
            <a:ext cx="1390204" cy="800172"/>
          </a:xfrm>
          <a:custGeom>
            <a:rect b="b" l="l" r="r" t="t"/>
            <a:pathLst>
              <a:path extrusionOk="0" h="41246" w="71660">
                <a:moveTo>
                  <a:pt x="35864" y="0"/>
                </a:moveTo>
                <a:lnTo>
                  <a:pt x="171" y="20435"/>
                </a:lnTo>
                <a:lnTo>
                  <a:pt x="68" y="20486"/>
                </a:lnTo>
                <a:lnTo>
                  <a:pt x="0" y="41246"/>
                </a:lnTo>
                <a:lnTo>
                  <a:pt x="393" y="41246"/>
                </a:lnTo>
                <a:lnTo>
                  <a:pt x="478" y="20725"/>
                </a:lnTo>
                <a:lnTo>
                  <a:pt x="35864" y="461"/>
                </a:lnTo>
                <a:lnTo>
                  <a:pt x="71096" y="20982"/>
                </a:lnTo>
                <a:lnTo>
                  <a:pt x="71027" y="41246"/>
                </a:lnTo>
                <a:lnTo>
                  <a:pt x="71455" y="41246"/>
                </a:lnTo>
                <a:lnTo>
                  <a:pt x="71660" y="20794"/>
                </a:lnTo>
                <a:lnTo>
                  <a:pt x="71267" y="20486"/>
                </a:lnTo>
                <a:lnTo>
                  <a:pt x="71267" y="20606"/>
                </a:lnTo>
                <a:lnTo>
                  <a:pt x="35967" y="51"/>
                </a:lnTo>
                <a:lnTo>
                  <a:pt x="358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0"/>
          <p:cNvSpPr/>
          <p:nvPr/>
        </p:nvSpPr>
        <p:spPr>
          <a:xfrm>
            <a:off x="4520451" y="1881952"/>
            <a:ext cx="1390223" cy="800172"/>
          </a:xfrm>
          <a:custGeom>
            <a:rect b="b" l="l" r="r" t="t"/>
            <a:pathLst>
              <a:path extrusionOk="0" h="41246" w="71661">
                <a:moveTo>
                  <a:pt x="35865" y="0"/>
                </a:moveTo>
                <a:lnTo>
                  <a:pt x="172" y="20435"/>
                </a:lnTo>
                <a:lnTo>
                  <a:pt x="69" y="20486"/>
                </a:lnTo>
                <a:lnTo>
                  <a:pt x="1" y="41246"/>
                </a:lnTo>
                <a:lnTo>
                  <a:pt x="394" y="41246"/>
                </a:lnTo>
                <a:lnTo>
                  <a:pt x="479" y="20725"/>
                </a:lnTo>
                <a:lnTo>
                  <a:pt x="35865" y="461"/>
                </a:lnTo>
                <a:lnTo>
                  <a:pt x="71097" y="20982"/>
                </a:lnTo>
                <a:lnTo>
                  <a:pt x="71028" y="41246"/>
                </a:lnTo>
                <a:lnTo>
                  <a:pt x="71575" y="41246"/>
                </a:lnTo>
                <a:lnTo>
                  <a:pt x="71661" y="20794"/>
                </a:lnTo>
                <a:lnTo>
                  <a:pt x="71268" y="20486"/>
                </a:lnTo>
                <a:lnTo>
                  <a:pt x="71268" y="20606"/>
                </a:lnTo>
                <a:lnTo>
                  <a:pt x="35967" y="51"/>
                </a:lnTo>
                <a:lnTo>
                  <a:pt x="358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0"/>
          <p:cNvSpPr txBox="1"/>
          <p:nvPr/>
        </p:nvSpPr>
        <p:spPr>
          <a:xfrm>
            <a:off x="1986488" y="2395788"/>
            <a:ext cx="99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Tripwire</a:t>
            </a:r>
            <a:endParaRPr sz="24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4" name="Google Shape;454;p50"/>
          <p:cNvSpPr txBox="1"/>
          <p:nvPr/>
        </p:nvSpPr>
        <p:spPr>
          <a:xfrm>
            <a:off x="3372986" y="2395788"/>
            <a:ext cx="9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INTACT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4640900" y="2395788"/>
            <a:ext cx="11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INTEGRIT</a:t>
            </a:r>
            <a:endParaRPr sz="24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6" name="Google Shape;456;p50"/>
          <p:cNvSpPr txBox="1"/>
          <p:nvPr/>
        </p:nvSpPr>
        <p:spPr>
          <a:xfrm>
            <a:off x="6003463" y="2395788"/>
            <a:ext cx="118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SAMHAIN</a:t>
            </a:r>
            <a:endParaRPr sz="24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7" name="Google Shape;457;p50"/>
          <p:cNvSpPr/>
          <p:nvPr/>
        </p:nvSpPr>
        <p:spPr>
          <a:xfrm>
            <a:off x="3883225" y="63607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8" name="Google Shape;458;p50"/>
          <p:cNvSpPr txBox="1"/>
          <p:nvPr/>
        </p:nvSpPr>
        <p:spPr>
          <a:xfrm>
            <a:off x="819225" y="1020325"/>
            <a:ext cx="318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verify the integrity of system binaries and inform the operator of changes.</a:t>
            </a:r>
            <a:endParaRPr sz="18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9" name="Google Shape;459;p50"/>
          <p:cNvSpPr txBox="1"/>
          <p:nvPr/>
        </p:nvSpPr>
        <p:spPr>
          <a:xfrm>
            <a:off x="2708938" y="3628000"/>
            <a:ext cx="225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Detects </a:t>
            </a: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changes</a:t>
            </a: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in systems in real time</a:t>
            </a:r>
            <a:endParaRPr sz="18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0" name="Google Shape;460;p50"/>
          <p:cNvSpPr txBox="1"/>
          <p:nvPr/>
        </p:nvSpPr>
        <p:spPr>
          <a:xfrm>
            <a:off x="4520450" y="1020325"/>
            <a:ext cx="258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Detect compromised POSIX (Unix) system HoneyPots.</a:t>
            </a:r>
            <a:endParaRPr sz="18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1" name="Google Shape;461;p50"/>
          <p:cNvSpPr txBox="1"/>
          <p:nvPr/>
        </p:nvSpPr>
        <p:spPr>
          <a:xfrm>
            <a:off x="5301475" y="3605000"/>
            <a:ext cx="335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Detection system that uses cryptographic checksums of files to detect modifications.</a:t>
            </a:r>
            <a:endParaRPr sz="18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 txBox="1"/>
          <p:nvPr>
            <p:ph type="title"/>
          </p:nvPr>
        </p:nvSpPr>
        <p:spPr>
          <a:xfrm>
            <a:off x="0" y="3626475"/>
            <a:ext cx="39384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Honeynet with Law</a:t>
            </a:r>
            <a:endParaRPr sz="3400"/>
          </a:p>
        </p:txBody>
      </p:sp>
      <p:sp>
        <p:nvSpPr>
          <p:cNvPr id="467" name="Google Shape;467;p51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1"/>
          <p:cNvSpPr txBox="1"/>
          <p:nvPr>
            <p:ph idx="2" type="title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00" y="1459000"/>
            <a:ext cx="2841900" cy="261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52"/>
          <p:cNvCxnSpPr/>
          <p:nvPr/>
        </p:nvCxnSpPr>
        <p:spPr>
          <a:xfrm>
            <a:off x="4252550" y="1001150"/>
            <a:ext cx="0" cy="3407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52"/>
          <p:cNvSpPr txBox="1"/>
          <p:nvPr/>
        </p:nvSpPr>
        <p:spPr>
          <a:xfrm>
            <a:off x="4792800" y="1350575"/>
            <a:ext cx="382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There is no single source confirming how many its legitimacy.</a:t>
            </a:r>
            <a:endParaRPr sz="16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8" name="Google Shape;478;p52"/>
          <p:cNvSpPr/>
          <p:nvPr/>
        </p:nvSpPr>
        <p:spPr>
          <a:xfrm>
            <a:off x="4528089" y="1387317"/>
            <a:ext cx="414967" cy="37897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2"/>
          <p:cNvSpPr txBox="1"/>
          <p:nvPr/>
        </p:nvSpPr>
        <p:spPr>
          <a:xfrm>
            <a:off x="4682575" y="2160738"/>
            <a:ext cx="382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Dependent on many variables.</a:t>
            </a:r>
            <a:endParaRPr sz="16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80" name="Google Shape;480;p52"/>
          <p:cNvSpPr/>
          <p:nvPr/>
        </p:nvSpPr>
        <p:spPr>
          <a:xfrm>
            <a:off x="4528089" y="2186805"/>
            <a:ext cx="414967" cy="37897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2"/>
          <p:cNvSpPr txBox="1"/>
          <p:nvPr/>
        </p:nvSpPr>
        <p:spPr>
          <a:xfrm>
            <a:off x="4954900" y="2837225"/>
            <a:ext cx="412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The legal processes in each country are different as they relate to information security, collection, and honeypot technologies. </a:t>
            </a:r>
            <a:endParaRPr sz="16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82" name="Google Shape;482;p52"/>
          <p:cNvSpPr/>
          <p:nvPr/>
        </p:nvSpPr>
        <p:spPr>
          <a:xfrm>
            <a:off x="4528089" y="2986292"/>
            <a:ext cx="414967" cy="37897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idx="1" type="subTitle"/>
          </p:nvPr>
        </p:nvSpPr>
        <p:spPr>
          <a:xfrm>
            <a:off x="514225" y="1702025"/>
            <a:ext cx="29205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The US, for example, have a privacy law, limit the honeypot.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88" name="Google Shape;488;p53"/>
          <p:cNvSpPr txBox="1"/>
          <p:nvPr>
            <p:ph idx="7" type="title"/>
          </p:nvPr>
        </p:nvSpPr>
        <p:spPr>
          <a:xfrm>
            <a:off x="358225" y="3122200"/>
            <a:ext cx="3232500" cy="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exemption under Service Provider Protection is key. </a:t>
            </a:r>
            <a:endParaRPr/>
          </a:p>
        </p:txBody>
      </p:sp>
      <p:sp>
        <p:nvSpPr>
          <p:cNvPr id="489" name="Google Shape;489;p53"/>
          <p:cNvSpPr txBox="1"/>
          <p:nvPr>
            <p:ph idx="15" type="subTitle"/>
          </p:nvPr>
        </p:nvSpPr>
        <p:spPr>
          <a:xfrm>
            <a:off x="5572850" y="2781575"/>
            <a:ext cx="3455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If used to attack other systems or resources, the owners of those may sue. 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90" name="Google Shape;490;p53"/>
          <p:cNvSpPr/>
          <p:nvPr/>
        </p:nvSpPr>
        <p:spPr>
          <a:xfrm rot="1800003">
            <a:off x="3555186" y="1809509"/>
            <a:ext cx="559799" cy="484931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3"/>
          <p:cNvSpPr/>
          <p:nvPr/>
        </p:nvSpPr>
        <p:spPr>
          <a:xfrm rot="1800003">
            <a:off x="3555186" y="3279934"/>
            <a:ext cx="559799" cy="484931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3"/>
          <p:cNvSpPr/>
          <p:nvPr/>
        </p:nvSpPr>
        <p:spPr>
          <a:xfrm rot="1800003">
            <a:off x="4929361" y="2809059"/>
            <a:ext cx="559799" cy="484931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3"/>
          <p:cNvSpPr/>
          <p:nvPr/>
        </p:nvSpPr>
        <p:spPr>
          <a:xfrm>
            <a:off x="3627589" y="1862492"/>
            <a:ext cx="414967" cy="37897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3"/>
          <p:cNvSpPr/>
          <p:nvPr/>
        </p:nvSpPr>
        <p:spPr>
          <a:xfrm>
            <a:off x="3627589" y="3332917"/>
            <a:ext cx="414967" cy="37897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3"/>
          <p:cNvSpPr/>
          <p:nvPr/>
        </p:nvSpPr>
        <p:spPr>
          <a:xfrm>
            <a:off x="5001764" y="2862042"/>
            <a:ext cx="414967" cy="37897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3"/>
          <p:cNvSpPr/>
          <p:nvPr/>
        </p:nvSpPr>
        <p:spPr>
          <a:xfrm rot="1800003">
            <a:off x="4929361" y="1525534"/>
            <a:ext cx="559799" cy="484931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3"/>
          <p:cNvSpPr/>
          <p:nvPr/>
        </p:nvSpPr>
        <p:spPr>
          <a:xfrm>
            <a:off x="5001764" y="1578517"/>
            <a:ext cx="414967" cy="37897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3"/>
          <p:cNvSpPr txBox="1"/>
          <p:nvPr>
            <p:ph idx="7" type="title"/>
          </p:nvPr>
        </p:nvSpPr>
        <p:spPr>
          <a:xfrm>
            <a:off x="5517250" y="1473125"/>
            <a:ext cx="3382800" cy="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Liability implies, if your honeypot is used to harm others.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4"/>
          <p:cNvSpPr txBox="1"/>
          <p:nvPr>
            <p:ph type="title"/>
          </p:nvPr>
        </p:nvSpPr>
        <p:spPr>
          <a:xfrm>
            <a:off x="5024100" y="903200"/>
            <a:ext cx="39312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Advantages &amp; </a:t>
            </a:r>
            <a:r>
              <a:rPr lang="en" sz="3200"/>
              <a:t>Disadvantages</a:t>
            </a:r>
            <a:endParaRPr sz="3200"/>
          </a:p>
        </p:txBody>
      </p:sp>
      <p:sp>
        <p:nvSpPr>
          <p:cNvPr id="504" name="Google Shape;504;p54"/>
          <p:cNvSpPr/>
          <p:nvPr/>
        </p:nvSpPr>
        <p:spPr>
          <a:xfrm rot="1799671">
            <a:off x="1204177" y="325811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4"/>
          <p:cNvSpPr/>
          <p:nvPr/>
        </p:nvSpPr>
        <p:spPr>
          <a:xfrm rot="1799671">
            <a:off x="580417" y="325811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4"/>
          <p:cNvSpPr txBox="1"/>
          <p:nvPr>
            <p:ph idx="2" type="title"/>
          </p:nvPr>
        </p:nvSpPr>
        <p:spPr>
          <a:xfrm>
            <a:off x="503473" y="336413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875" y="648400"/>
            <a:ext cx="1394700" cy="136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55"/>
          <p:cNvCxnSpPr/>
          <p:nvPr/>
        </p:nvCxnSpPr>
        <p:spPr>
          <a:xfrm>
            <a:off x="4473025" y="477600"/>
            <a:ext cx="36600" cy="4473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3" name="Google Shape;5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075" y="712700"/>
            <a:ext cx="1536350" cy="13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 txBox="1"/>
          <p:nvPr/>
        </p:nvSpPr>
        <p:spPr>
          <a:xfrm>
            <a:off x="385775" y="2371650"/>
            <a:ext cx="4215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Economica"/>
              <a:buChar char="●"/>
            </a:pPr>
            <a:r>
              <a:rPr lang="en" sz="19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Track the attacker’s moves.</a:t>
            </a:r>
            <a:endParaRPr sz="19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Economica"/>
              <a:buChar char="●"/>
            </a:pPr>
            <a:r>
              <a:rPr lang="en" sz="19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Early warning system.</a:t>
            </a:r>
            <a:endParaRPr sz="19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Economica"/>
              <a:buChar char="●"/>
            </a:pPr>
            <a:r>
              <a:rPr lang="en" sz="19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The ability to study the behaviour of attackers</a:t>
            </a:r>
            <a:r>
              <a:rPr lang="en" sz="19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.</a:t>
            </a:r>
            <a:endParaRPr sz="19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Economica"/>
              <a:buChar char="●"/>
            </a:pPr>
            <a:r>
              <a:rPr lang="en" sz="19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The ability to distract and mislead attackers.</a:t>
            </a:r>
            <a:endParaRPr sz="19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15" name="Google Shape;515;p55"/>
          <p:cNvSpPr txBox="1"/>
          <p:nvPr/>
        </p:nvSpPr>
        <p:spPr>
          <a:xfrm>
            <a:off x="4473025" y="2471700"/>
            <a:ext cx="4766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Economica"/>
              <a:buChar char="●"/>
            </a:pPr>
            <a:r>
              <a:rPr lang="en" sz="19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Not easy to set up and configure and it .</a:t>
            </a:r>
            <a:endParaRPr sz="19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Economica"/>
              <a:buChar char="●"/>
            </a:pPr>
            <a:r>
              <a:rPr lang="en" sz="19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can attract more attacks than would otherwise occur.</a:t>
            </a:r>
            <a:endParaRPr sz="19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Economica"/>
              <a:buChar char="●"/>
            </a:pPr>
            <a:r>
              <a:rPr lang="en" sz="19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If not configured correctly, can themselves be exploited, which provides a back door into your network.</a:t>
            </a:r>
            <a:endParaRPr sz="19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idx="9" type="ctrTitle"/>
          </p:nvPr>
        </p:nvSpPr>
        <p:spPr>
          <a:xfrm>
            <a:off x="5155675" y="97275"/>
            <a:ext cx="217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43" name="Google Shape;143;p29"/>
          <p:cNvSpPr txBox="1"/>
          <p:nvPr>
            <p:ph idx="3" type="ctrTitle"/>
          </p:nvPr>
        </p:nvSpPr>
        <p:spPr>
          <a:xfrm>
            <a:off x="3692300" y="2935225"/>
            <a:ext cx="2553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Advantage &amp; </a:t>
            </a:r>
            <a:r>
              <a:rPr lang="en">
                <a:solidFill>
                  <a:schemeClr val="lt2"/>
                </a:solidFill>
              </a:rPr>
              <a:t>Disadvantage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4" name="Google Shape;144;p29"/>
          <p:cNvSpPr txBox="1"/>
          <p:nvPr>
            <p:ph type="ctrTitle"/>
          </p:nvPr>
        </p:nvSpPr>
        <p:spPr>
          <a:xfrm>
            <a:off x="4480675" y="1410650"/>
            <a:ext cx="1615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Services</a:t>
            </a:r>
            <a:endParaRPr/>
          </a:p>
        </p:txBody>
      </p:sp>
      <p:sp>
        <p:nvSpPr>
          <p:cNvPr id="145" name="Google Shape;145;p29"/>
          <p:cNvSpPr txBox="1"/>
          <p:nvPr>
            <p:ph idx="2" type="title"/>
          </p:nvPr>
        </p:nvSpPr>
        <p:spPr>
          <a:xfrm>
            <a:off x="5881002" y="1410638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06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6" name="Google Shape;146;p29"/>
          <p:cNvSpPr txBox="1"/>
          <p:nvPr>
            <p:ph idx="5" type="title"/>
          </p:nvPr>
        </p:nvSpPr>
        <p:spPr>
          <a:xfrm>
            <a:off x="5881002" y="2207036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07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7" name="Google Shape;147;p29"/>
          <p:cNvSpPr txBox="1"/>
          <p:nvPr>
            <p:ph idx="6" type="ctrTitle"/>
          </p:nvPr>
        </p:nvSpPr>
        <p:spPr>
          <a:xfrm>
            <a:off x="6930000" y="2191300"/>
            <a:ext cx="207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Honeynet with Law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9"/>
          <p:cNvSpPr txBox="1"/>
          <p:nvPr>
            <p:ph idx="8" type="title"/>
          </p:nvPr>
        </p:nvSpPr>
        <p:spPr>
          <a:xfrm>
            <a:off x="5881002" y="2971972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5552450" y="593674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Google Shape;150;p29"/>
          <p:cNvSpPr txBox="1"/>
          <p:nvPr>
            <p:ph idx="3" type="ctrTitle"/>
          </p:nvPr>
        </p:nvSpPr>
        <p:spPr>
          <a:xfrm>
            <a:off x="7008025" y="3736925"/>
            <a:ext cx="1117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</a:t>
            </a:r>
            <a:endParaRPr/>
          </a:p>
        </p:txBody>
      </p:sp>
      <p:sp>
        <p:nvSpPr>
          <p:cNvPr id="151" name="Google Shape;151;p29"/>
          <p:cNvSpPr txBox="1"/>
          <p:nvPr>
            <p:ph idx="8" type="title"/>
          </p:nvPr>
        </p:nvSpPr>
        <p:spPr>
          <a:xfrm>
            <a:off x="5881002" y="3736922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09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"/>
          <p:cNvSpPr txBox="1"/>
          <p:nvPr>
            <p:ph type="title"/>
          </p:nvPr>
        </p:nvSpPr>
        <p:spPr>
          <a:xfrm>
            <a:off x="0" y="3626475"/>
            <a:ext cx="39384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Conclusion</a:t>
            </a:r>
            <a:r>
              <a:rPr lang="en" sz="3400"/>
              <a:t> </a:t>
            </a:r>
            <a:endParaRPr sz="3400"/>
          </a:p>
        </p:txBody>
      </p:sp>
      <p:sp>
        <p:nvSpPr>
          <p:cNvPr id="521" name="Google Shape;521;p56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6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6"/>
          <p:cNvSpPr txBox="1"/>
          <p:nvPr>
            <p:ph idx="2" type="title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idx="1" type="body"/>
          </p:nvPr>
        </p:nvSpPr>
        <p:spPr>
          <a:xfrm>
            <a:off x="2782975" y="2181100"/>
            <a:ext cx="3885300" cy="5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Economica"/>
                <a:ea typeface="Economica"/>
                <a:cs typeface="Economica"/>
                <a:sym typeface="Economica"/>
              </a:rPr>
              <a:t>Honeypot</a:t>
            </a:r>
            <a:r>
              <a:rPr lang="en" sz="2300">
                <a:latin typeface="Economica"/>
                <a:ea typeface="Economica"/>
                <a:cs typeface="Economica"/>
                <a:sym typeface="Economica"/>
              </a:rPr>
              <a:t> and Honeynet, used to attract the </a:t>
            </a:r>
            <a:r>
              <a:rPr lang="en" sz="2300">
                <a:latin typeface="Economica"/>
                <a:ea typeface="Economica"/>
                <a:cs typeface="Economica"/>
                <a:sym typeface="Economica"/>
              </a:rPr>
              <a:t>attackers </a:t>
            </a:r>
            <a:r>
              <a:rPr lang="en" sz="2300">
                <a:latin typeface="Economica"/>
                <a:ea typeface="Economica"/>
                <a:cs typeface="Economica"/>
                <a:sym typeface="Economica"/>
              </a:rPr>
              <a:t> to study them behavior.</a:t>
            </a:r>
            <a:endParaRPr sz="23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8"/>
          <p:cNvSpPr txBox="1"/>
          <p:nvPr/>
        </p:nvSpPr>
        <p:spPr>
          <a:xfrm>
            <a:off x="1478750" y="1745225"/>
            <a:ext cx="407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Honeypot located on one host, but Honeynet consider as a network of honeypot.  </a:t>
            </a:r>
            <a:endParaRPr sz="22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34" name="Google Shape;534;p58"/>
          <p:cNvSpPr txBox="1"/>
          <p:nvPr/>
        </p:nvSpPr>
        <p:spPr>
          <a:xfrm>
            <a:off x="3499425" y="2700350"/>
            <a:ext cx="432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As everything on this life, they  have adv &amp; disadv,  </a:t>
            </a:r>
            <a:r>
              <a:rPr lang="en" sz="22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depending</a:t>
            </a:r>
            <a:r>
              <a:rPr lang="en" sz="22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 on your need used </a:t>
            </a:r>
            <a:endParaRPr sz="22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59"/>
          <p:cNvPicPr preferRelativeResize="0"/>
          <p:nvPr/>
        </p:nvPicPr>
        <p:blipFill rotWithShape="1">
          <a:blip r:embed="rId3">
            <a:alphaModFix/>
          </a:blip>
          <a:srcRect b="14615" l="0" r="5258" t="11865"/>
          <a:stretch/>
        </p:blipFill>
        <p:spPr>
          <a:xfrm>
            <a:off x="2119750" y="1120550"/>
            <a:ext cx="4904500" cy="16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9"/>
          <p:cNvSpPr txBox="1"/>
          <p:nvPr/>
        </p:nvSpPr>
        <p:spPr>
          <a:xfrm>
            <a:off x="1871550" y="2948325"/>
            <a:ext cx="540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Was With you Amna Khdair, Hala Abduljalil,</a:t>
            </a:r>
            <a:endParaRPr sz="27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Thank you for </a:t>
            </a:r>
            <a:r>
              <a:rPr lang="en" sz="27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listening.</a:t>
            </a:r>
            <a:endParaRPr sz="27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541" name="Google Shape;541;p59"/>
          <p:cNvGrpSpPr/>
          <p:nvPr/>
        </p:nvGrpSpPr>
        <p:grpSpPr>
          <a:xfrm>
            <a:off x="4184555" y="4026199"/>
            <a:ext cx="364865" cy="324822"/>
            <a:chOff x="5765817" y="3227724"/>
            <a:chExt cx="364865" cy="324822"/>
          </a:xfrm>
        </p:grpSpPr>
        <p:sp>
          <p:nvSpPr>
            <p:cNvPr id="542" name="Google Shape;542;p59"/>
            <p:cNvSpPr/>
            <p:nvPr/>
          </p:nvSpPr>
          <p:spPr>
            <a:xfrm>
              <a:off x="5765817" y="3227724"/>
              <a:ext cx="364865" cy="324822"/>
            </a:xfrm>
            <a:custGeom>
              <a:rect b="b" l="l" r="r" t="t"/>
              <a:pathLst>
                <a:path extrusionOk="0" h="10229" w="1149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9"/>
            <p:cNvSpPr/>
            <p:nvPr/>
          </p:nvSpPr>
          <p:spPr>
            <a:xfrm>
              <a:off x="6022144" y="3250429"/>
              <a:ext cx="85484" cy="84341"/>
            </a:xfrm>
            <a:custGeom>
              <a:rect b="b" l="l" r="r" t="t"/>
              <a:pathLst>
                <a:path extrusionOk="0" h="2656" w="2692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9"/>
            <p:cNvSpPr/>
            <p:nvPr/>
          </p:nvSpPr>
          <p:spPr>
            <a:xfrm>
              <a:off x="5862987" y="3250429"/>
              <a:ext cx="73386" cy="43504"/>
            </a:xfrm>
            <a:custGeom>
              <a:rect b="b" l="l" r="r" t="t"/>
              <a:pathLst>
                <a:path extrusionOk="0" h="1370" w="2311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/>
        </p:nvSpPr>
        <p:spPr>
          <a:xfrm>
            <a:off x="2119650" y="2066600"/>
            <a:ext cx="49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Do have Any Questions ?</a:t>
            </a:r>
            <a:endParaRPr sz="48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50875" y="3461150"/>
            <a:ext cx="36354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What's the  HoneyPots?</a:t>
            </a:r>
            <a:endParaRPr sz="4200"/>
          </a:p>
        </p:txBody>
      </p:sp>
      <p:sp>
        <p:nvSpPr>
          <p:cNvPr id="157" name="Google Shape;157;p30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0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 txBox="1"/>
          <p:nvPr>
            <p:ph idx="2" type="title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/>
        </p:nvSpPr>
        <p:spPr>
          <a:xfrm>
            <a:off x="353600" y="714575"/>
            <a:ext cx="40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1453875" y="875800"/>
            <a:ext cx="4683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When you are exposed to any attack in your daily life, what are the methods that come to your mind to defend and repel this attack?</a:t>
            </a:r>
            <a:endParaRPr sz="23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6" name="Google Shape;166;p31"/>
          <p:cNvSpPr/>
          <p:nvPr/>
        </p:nvSpPr>
        <p:spPr>
          <a:xfrm rot="1799335">
            <a:off x="462820" y="1093809"/>
            <a:ext cx="707637" cy="626332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325" y="1886950"/>
            <a:ext cx="3299226" cy="32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5802850" y="985875"/>
            <a:ext cx="32091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What's the  HoneyNets?</a:t>
            </a:r>
            <a:endParaRPr sz="4200"/>
          </a:p>
        </p:txBody>
      </p:sp>
      <p:sp>
        <p:nvSpPr>
          <p:cNvPr id="173" name="Google Shape;173;p32"/>
          <p:cNvSpPr/>
          <p:nvPr/>
        </p:nvSpPr>
        <p:spPr>
          <a:xfrm rot="1799671">
            <a:off x="1204177" y="325811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/>
          <p:nvPr/>
        </p:nvSpPr>
        <p:spPr>
          <a:xfrm rot="1799671">
            <a:off x="580417" y="325811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idx="2" type="title"/>
          </p:nvPr>
        </p:nvSpPr>
        <p:spPr>
          <a:xfrm>
            <a:off x="503473" y="336413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0100" y="597875"/>
            <a:ext cx="2365475" cy="30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/>
        </p:nvSpPr>
        <p:spPr>
          <a:xfrm>
            <a:off x="3150675" y="1137875"/>
            <a:ext cx="346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honeynet is a bunch of honeypots</a:t>
            </a:r>
            <a:endParaRPr sz="33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1611225" y="3156900"/>
            <a:ext cx="491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look and behave like real systems or network services</a:t>
            </a:r>
            <a:endParaRPr sz="33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183" name="Google Shape;183;p33"/>
          <p:cNvGrpSpPr/>
          <p:nvPr/>
        </p:nvGrpSpPr>
        <p:grpSpPr>
          <a:xfrm>
            <a:off x="2396699" y="1253327"/>
            <a:ext cx="882609" cy="439693"/>
            <a:chOff x="1640913" y="2569794"/>
            <a:chExt cx="1871124" cy="370206"/>
          </a:xfrm>
        </p:grpSpPr>
        <p:sp>
          <p:nvSpPr>
            <p:cNvPr id="184" name="Google Shape;184;p33"/>
            <p:cNvSpPr/>
            <p:nvPr/>
          </p:nvSpPr>
          <p:spPr>
            <a:xfrm>
              <a:off x="1640936" y="2569800"/>
              <a:ext cx="1871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640913" y="2569794"/>
              <a:ext cx="9927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dk2"/>
                </a:highlight>
              </a:endParaRPr>
            </a:p>
          </p:txBody>
        </p:sp>
      </p:grpSp>
      <p:grpSp>
        <p:nvGrpSpPr>
          <p:cNvPr id="186" name="Google Shape;186;p33"/>
          <p:cNvGrpSpPr/>
          <p:nvPr/>
        </p:nvGrpSpPr>
        <p:grpSpPr>
          <a:xfrm>
            <a:off x="664349" y="3248827"/>
            <a:ext cx="882609" cy="439693"/>
            <a:chOff x="1640913" y="2569794"/>
            <a:chExt cx="1871124" cy="370206"/>
          </a:xfrm>
        </p:grpSpPr>
        <p:sp>
          <p:nvSpPr>
            <p:cNvPr id="187" name="Google Shape;187;p33"/>
            <p:cNvSpPr/>
            <p:nvPr/>
          </p:nvSpPr>
          <p:spPr>
            <a:xfrm>
              <a:off x="1640936" y="2569800"/>
              <a:ext cx="1871100" cy="370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2"/>
                </a:highlight>
              </a:endParaRPr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640913" y="2569794"/>
              <a:ext cx="992700" cy="3702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50875" y="3461150"/>
            <a:ext cx="36354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History about Them</a:t>
            </a:r>
            <a:endParaRPr sz="3200"/>
          </a:p>
        </p:txBody>
      </p:sp>
      <p:sp>
        <p:nvSpPr>
          <p:cNvPr id="194" name="Google Shape;194;p34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 txBox="1"/>
          <p:nvPr>
            <p:ph idx="2" type="title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/>
          <p:nvPr/>
        </p:nvSpPr>
        <p:spPr>
          <a:xfrm>
            <a:off x="-16350" y="0"/>
            <a:ext cx="9176700" cy="6096000"/>
          </a:xfrm>
          <a:prstGeom prst="rect">
            <a:avLst/>
          </a:prstGeom>
          <a:solidFill>
            <a:srgbClr val="97FF00">
              <a:alpha val="21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35"/>
          <p:cNvGrpSpPr/>
          <p:nvPr/>
        </p:nvGrpSpPr>
        <p:grpSpPr>
          <a:xfrm>
            <a:off x="1763463" y="1037850"/>
            <a:ext cx="6230506" cy="3508427"/>
            <a:chOff x="2525094" y="0"/>
            <a:chExt cx="4700495" cy="1425900"/>
          </a:xfrm>
        </p:grpSpPr>
        <p:sp>
          <p:nvSpPr>
            <p:cNvPr id="204" name="Google Shape;204;p35"/>
            <p:cNvSpPr/>
            <p:nvPr/>
          </p:nvSpPr>
          <p:spPr>
            <a:xfrm flipH="1">
              <a:off x="2525094" y="0"/>
              <a:ext cx="3648000" cy="1410300"/>
            </a:xfrm>
            <a:prstGeom prst="homePlate">
              <a:avLst>
                <a:gd fmla="val 3758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3503489" y="0"/>
              <a:ext cx="3722100" cy="1425900"/>
            </a:xfrm>
            <a:prstGeom prst="homePlate">
              <a:avLst>
                <a:gd fmla="val 3758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35"/>
          <p:cNvSpPr txBox="1"/>
          <p:nvPr>
            <p:ph type="title"/>
          </p:nvPr>
        </p:nvSpPr>
        <p:spPr>
          <a:xfrm>
            <a:off x="2547425" y="1622450"/>
            <a:ext cx="4662600" cy="25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74E13"/>
                </a:solidFill>
              </a:rPr>
              <a:t>“Those who do not consider the mistakes of the past are doomed to repeat them again.”</a:t>
            </a:r>
            <a:endParaRPr sz="3000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74E13"/>
                </a:solidFill>
              </a:rPr>
              <a:t>- Alfred Whitney Griswold</a:t>
            </a:r>
            <a:endParaRPr sz="30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neycomb Meeting by Slidesgo">
  <a:themeElements>
    <a:clrScheme name="Simple Light">
      <a:dk1>
        <a:srgbClr val="001A29"/>
      </a:dk1>
      <a:lt1>
        <a:srgbClr val="FFFFFF"/>
      </a:lt1>
      <a:dk2>
        <a:srgbClr val="005073"/>
      </a:dk2>
      <a:lt2>
        <a:srgbClr val="CCCCCC"/>
      </a:lt2>
      <a:accent1>
        <a:srgbClr val="A2DF4A"/>
      </a:accent1>
      <a:accent2>
        <a:srgbClr val="001A29"/>
      </a:accent2>
      <a:accent3>
        <a:srgbClr val="A2DF4A"/>
      </a:accent3>
      <a:accent4>
        <a:srgbClr val="8EFF68"/>
      </a:accent4>
      <a:accent5>
        <a:srgbClr val="A3BD40"/>
      </a:accent5>
      <a:accent6>
        <a:srgbClr val="001A2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